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  <p:sldId id="259" r:id="rId7"/>
    <p:sldId id="262" r:id="rId8"/>
    <p:sldId id="265" r:id="rId9"/>
    <p:sldId id="266" r:id="rId10"/>
    <p:sldId id="264" r:id="rId11"/>
    <p:sldId id="271" r:id="rId12"/>
    <p:sldId id="272" r:id="rId13"/>
    <p:sldId id="267" r:id="rId14"/>
    <p:sldId id="268" r:id="rId15"/>
    <p:sldId id="269" r:id="rId16"/>
    <p:sldId id="270" r:id="rId17"/>
    <p:sldId id="279" r:id="rId18"/>
    <p:sldId id="273" r:id="rId19"/>
    <p:sldId id="274" r:id="rId20"/>
    <p:sldId id="280" r:id="rId21"/>
    <p:sldId id="275" r:id="rId22"/>
    <p:sldId id="277" r:id="rId23"/>
    <p:sldId id="276" r:id="rId24"/>
    <p:sldId id="278" r:id="rId25"/>
    <p:sldId id="283" r:id="rId2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95" d="100"/>
          <a:sy n="95" d="100"/>
        </p:scale>
        <p:origin x="-109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4C0E-D219-4972-ACF9-273AACDF55D8}" type="datetimeFigureOut">
              <a:rPr lang="ko-KR" altLang="en-US" smtClean="0"/>
              <a:pPr/>
              <a:t>2010-03-08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3AEC6-0B63-45F0-82DC-6F19DC5496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- </a:t>
            </a:r>
            <a:r>
              <a:rPr lang="en-US" altLang="ko-KR" dirty="0" err="1" smtClean="0">
                <a:solidFill>
                  <a:srgbClr val="92D050"/>
                </a:solidFill>
              </a:rPr>
              <a:t>ShellCode</a:t>
            </a:r>
            <a:r>
              <a:rPr lang="ko-KR" altLang="en-US" dirty="0" smtClean="0">
                <a:solidFill>
                  <a:srgbClr val="92D050"/>
                </a:solidFill>
              </a:rPr>
              <a:t> 만들기</a:t>
            </a:r>
            <a:r>
              <a:rPr lang="en-US" altLang="ko-KR" dirty="0" smtClean="0">
                <a:solidFill>
                  <a:srgbClr val="92D050"/>
                </a:solidFill>
              </a:rPr>
              <a:t> -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ko-KR" dirty="0" smtClean="0"/>
              <a:t>- </a:t>
            </a:r>
            <a:r>
              <a:rPr lang="ko-KR" altLang="en-US" dirty="0" err="1" smtClean="0"/>
              <a:t>몽이</a:t>
            </a:r>
            <a:r>
              <a:rPr lang="ko-KR" altLang="en-US" dirty="0" smtClean="0"/>
              <a:t> </a:t>
            </a:r>
            <a:r>
              <a:rPr lang="en-US" altLang="ko-KR" dirty="0" smtClean="0"/>
              <a:t>-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1. Hello world (4)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System call </a:t>
            </a:r>
            <a:r>
              <a:rPr lang="ko-KR" altLang="en-US" sz="2400" dirty="0" smtClean="0"/>
              <a:t>이용</a:t>
            </a:r>
            <a:endParaRPr lang="en-US" altLang="ko-KR" sz="2400" dirty="0" smtClean="0"/>
          </a:p>
          <a:p>
            <a:r>
              <a:rPr lang="en-US" altLang="ko-KR" sz="2400" dirty="0" smtClean="0"/>
              <a:t>System call</a:t>
            </a:r>
            <a:r>
              <a:rPr lang="ko-KR" altLang="en-US" sz="2400" dirty="0" smtClean="0"/>
              <a:t>이란</a:t>
            </a:r>
            <a:r>
              <a:rPr lang="en-US" altLang="ko-KR" sz="2400" dirty="0" smtClean="0"/>
              <a:t>?</a:t>
            </a:r>
          </a:p>
          <a:p>
            <a:pPr lvl="1"/>
            <a:r>
              <a:rPr lang="ko-KR" altLang="en-US" sz="2000" dirty="0" err="1" smtClean="0"/>
              <a:t>커</a:t>
            </a:r>
            <a:r>
              <a:rPr lang="ko-KR" altLang="en-US" sz="2000" dirty="0" err="1"/>
              <a:t>널</a:t>
            </a:r>
            <a:r>
              <a:rPr lang="ko-KR" altLang="en-US" sz="2000" dirty="0" smtClean="0"/>
              <a:t> 레벨에 구현 된 함수들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중 사용자에게 </a:t>
            </a:r>
            <a:r>
              <a:rPr lang="en-US" altLang="ko-KR" sz="2000" dirty="0" smtClean="0"/>
              <a:t>open </a:t>
            </a:r>
            <a:r>
              <a:rPr lang="ko-KR" altLang="en-US" sz="2000" dirty="0" smtClean="0"/>
              <a:t>된 것</a:t>
            </a:r>
            <a:r>
              <a:rPr lang="en-US" altLang="ko-KR" sz="2000" dirty="0" smtClean="0"/>
              <a:t>)</a:t>
            </a:r>
          </a:p>
          <a:p>
            <a:pPr lvl="1"/>
            <a:r>
              <a:rPr lang="ko-KR" altLang="en-US" sz="2000" dirty="0" err="1" smtClean="0"/>
              <a:t>리눅스의</a:t>
            </a:r>
            <a:r>
              <a:rPr lang="ko-KR" altLang="en-US" sz="2000" dirty="0" smtClean="0"/>
              <a:t> 경우 </a:t>
            </a:r>
            <a:r>
              <a:rPr lang="en-US" altLang="ko-KR" sz="2000" dirty="0" smtClean="0"/>
              <a:t>0x80 </a:t>
            </a:r>
            <a:r>
              <a:rPr lang="ko-KR" altLang="en-US" sz="2000" dirty="0" smtClean="0"/>
              <a:t>인터럽트를 발생시키면 호출 됨</a:t>
            </a:r>
            <a:endParaRPr lang="en-US" altLang="ko-KR" sz="2000" dirty="0" smtClean="0"/>
          </a:p>
          <a:p>
            <a:pPr lvl="1"/>
            <a:r>
              <a:rPr lang="en-US" altLang="ko-KR" sz="2000" dirty="0" smtClean="0"/>
              <a:t>System call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number</a:t>
            </a:r>
            <a:r>
              <a:rPr lang="ko-KR" altLang="en-US" sz="2000" dirty="0" smtClean="0"/>
              <a:t>를 통해 원하는 </a:t>
            </a:r>
            <a:r>
              <a:rPr lang="en-US" altLang="ko-KR" sz="2000" dirty="0" smtClean="0"/>
              <a:t>call </a:t>
            </a:r>
            <a:r>
              <a:rPr lang="ko-KR" altLang="en-US" sz="2000" dirty="0" smtClean="0"/>
              <a:t>선택 가능</a:t>
            </a:r>
            <a:endParaRPr lang="en-US" altLang="ko-KR" sz="2000" dirty="0" smtClean="0"/>
          </a:p>
          <a:p>
            <a:pPr lvl="1"/>
            <a:r>
              <a:rPr lang="ko-KR" altLang="en-US" sz="2000" dirty="0" smtClean="0"/>
              <a:t>대부분의 </a:t>
            </a:r>
            <a:r>
              <a:rPr lang="en-US" altLang="ko-KR" sz="2000" dirty="0" smtClean="0"/>
              <a:t>library </a:t>
            </a:r>
            <a:r>
              <a:rPr lang="ko-KR" altLang="en-US" sz="2000" dirty="0" smtClean="0"/>
              <a:t>함수들이 내부적으로는 </a:t>
            </a:r>
            <a:r>
              <a:rPr lang="en-US" altLang="ko-KR" sz="2000" dirty="0" smtClean="0"/>
              <a:t>system call </a:t>
            </a:r>
            <a:r>
              <a:rPr lang="ko-KR" altLang="en-US" sz="2000" dirty="0" smtClean="0"/>
              <a:t>사용</a:t>
            </a:r>
            <a:endParaRPr lang="en-US" altLang="ko-KR" sz="2000" dirty="0" smtClean="0"/>
          </a:p>
          <a:p>
            <a:pPr lvl="1"/>
            <a:r>
              <a:rPr lang="en-US" altLang="ko-KR" sz="2000" dirty="0" err="1" smtClean="0"/>
              <a:t>strace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명령으로 호출되는 </a:t>
            </a:r>
            <a:r>
              <a:rPr lang="en-US" altLang="ko-KR" sz="2000" dirty="0" smtClean="0"/>
              <a:t>system call</a:t>
            </a:r>
            <a:r>
              <a:rPr lang="ko-KR" altLang="en-US" sz="2000" dirty="0" smtClean="0"/>
              <a:t>들 확인 가능</a:t>
            </a:r>
            <a:endParaRPr lang="en-US" altLang="ko-KR" sz="2000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428728" y="4286256"/>
          <a:ext cx="6096000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rgbClr val="C00000"/>
                          </a:solidFill>
                        </a:rPr>
                        <a:t>System call </a:t>
                      </a:r>
                      <a:r>
                        <a:rPr lang="ko-KR" altLang="en-US" dirty="0" smtClean="0">
                          <a:solidFill>
                            <a:srgbClr val="C00000"/>
                          </a:solidFill>
                        </a:rPr>
                        <a:t>호출 방식</a:t>
                      </a:r>
                      <a:endParaRPr lang="ko-KR" alt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%</a:t>
                      </a:r>
                      <a:r>
                        <a:rPr lang="en-US" altLang="ko-KR" dirty="0" err="1" smtClean="0"/>
                        <a:t>eax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System call number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%</a:t>
                      </a:r>
                      <a:r>
                        <a:rPr lang="en-US" altLang="ko-KR" dirty="0" err="1" smtClean="0"/>
                        <a:t>ebx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First argument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%</a:t>
                      </a:r>
                      <a:r>
                        <a:rPr lang="en-US" altLang="ko-KR" dirty="0" err="1" smtClean="0"/>
                        <a:t>ecx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Second</a:t>
                      </a:r>
                      <a:r>
                        <a:rPr lang="en-US" altLang="ko-KR" baseline="0" dirty="0" smtClean="0"/>
                        <a:t> argument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%</a:t>
                      </a:r>
                      <a:r>
                        <a:rPr lang="en-US" altLang="ko-KR" dirty="0" err="1" smtClean="0"/>
                        <a:t>edx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Third argument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/>
                        <a:t>int</a:t>
                      </a:r>
                      <a:r>
                        <a:rPr lang="en-US" altLang="ko-KR" dirty="0" smtClean="0"/>
                        <a:t> 0x80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2. /etc/</a:t>
            </a:r>
            <a:r>
              <a:rPr lang="en-US" altLang="ko-KR" dirty="0" err="1" smtClean="0">
                <a:solidFill>
                  <a:srgbClr val="92D050"/>
                </a:solidFill>
              </a:rPr>
              <a:t>passwd</a:t>
            </a:r>
            <a:r>
              <a:rPr lang="en-US" altLang="ko-KR" dirty="0" smtClean="0">
                <a:solidFill>
                  <a:srgbClr val="92D050"/>
                </a:solidFill>
              </a:rPr>
              <a:t> </a:t>
            </a:r>
            <a:r>
              <a:rPr lang="ko-KR" altLang="en-US" dirty="0" smtClean="0">
                <a:solidFill>
                  <a:srgbClr val="92D050"/>
                </a:solidFill>
              </a:rPr>
              <a:t>출</a:t>
            </a:r>
            <a:r>
              <a:rPr lang="ko-KR" altLang="en-US" dirty="0">
                <a:solidFill>
                  <a:srgbClr val="92D050"/>
                </a:solidFill>
              </a:rPr>
              <a:t>력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open() system call</a:t>
            </a:r>
          </a:p>
          <a:p>
            <a:r>
              <a:rPr lang="en-US" altLang="ko-KR" dirty="0" smtClean="0"/>
              <a:t>read()  system call</a:t>
            </a:r>
          </a:p>
          <a:p>
            <a:r>
              <a:rPr lang="en-US" altLang="ko-KR" dirty="0" smtClean="0"/>
              <a:t>write() system call</a:t>
            </a:r>
          </a:p>
          <a:p>
            <a:r>
              <a:rPr lang="en-US" altLang="ko-KR" dirty="0" smtClean="0"/>
              <a:t>close() system call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FOR </a:t>
            </a:r>
            <a:r>
              <a:rPr lang="ko-KR" altLang="en-US" dirty="0" smtClean="0"/>
              <a:t>문 구현하기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Lable</a:t>
            </a:r>
            <a:r>
              <a:rPr lang="en-US" altLang="ko-KR" dirty="0" smtClean="0"/>
              <a:t>, test, </a:t>
            </a:r>
            <a:r>
              <a:rPr lang="en-US" altLang="ko-KR" dirty="0" err="1" smtClean="0"/>
              <a:t>jz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이용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3. </a:t>
            </a:r>
            <a:r>
              <a:rPr lang="ko-KR" altLang="en-US" dirty="0" smtClean="0">
                <a:solidFill>
                  <a:srgbClr val="92D050"/>
                </a:solidFill>
              </a:rPr>
              <a:t>파일 복사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cp /etc/</a:t>
            </a:r>
            <a:r>
              <a:rPr lang="en-US" altLang="ko-KR" dirty="0" err="1" smtClean="0"/>
              <a:t>passwd</a:t>
            </a:r>
            <a:r>
              <a:rPr lang="en-US" altLang="ko-KR" dirty="0" smtClean="0"/>
              <a:t> /</a:t>
            </a:r>
            <a:r>
              <a:rPr lang="en-US" altLang="ko-KR" dirty="0" err="1" smtClean="0"/>
              <a:t>tmp</a:t>
            </a:r>
            <a:r>
              <a:rPr lang="en-US" altLang="ko-KR" dirty="0" smtClean="0"/>
              <a:t>/</a:t>
            </a:r>
            <a:r>
              <a:rPr lang="en-US" altLang="ko-KR" dirty="0" err="1" smtClean="0"/>
              <a:t>passwd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Do it yourself~!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4. /bin/</a:t>
            </a:r>
            <a:r>
              <a:rPr lang="en-US" altLang="ko-KR" dirty="0" err="1" smtClean="0">
                <a:solidFill>
                  <a:srgbClr val="92D050"/>
                </a:solidFill>
              </a:rPr>
              <a:t>ls</a:t>
            </a:r>
            <a:r>
              <a:rPr lang="en-US" altLang="ko-KR" dirty="0" smtClean="0">
                <a:solidFill>
                  <a:srgbClr val="92D050"/>
                </a:solidFill>
              </a:rPr>
              <a:t> </a:t>
            </a:r>
            <a:r>
              <a:rPr lang="ko-KR" altLang="en-US" dirty="0" smtClean="0">
                <a:solidFill>
                  <a:srgbClr val="92D050"/>
                </a:solidFill>
              </a:rPr>
              <a:t>실행</a:t>
            </a:r>
            <a:endParaRPr lang="ko-KR" altLang="en-US" dirty="0">
              <a:solidFill>
                <a:srgbClr val="92D050"/>
              </a:solidFill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428728" y="2857496"/>
          <a:ext cx="6096000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43008"/>
                <a:gridCol w="4952992"/>
              </a:tblGrid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>
                          <a:solidFill>
                            <a:srgbClr val="C00000"/>
                          </a:solidFill>
                        </a:rPr>
                        <a:t>Execve</a:t>
                      </a:r>
                      <a:r>
                        <a:rPr lang="en-US" altLang="ko-KR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ko-KR" altLang="en-US" dirty="0" smtClean="0">
                          <a:solidFill>
                            <a:srgbClr val="C00000"/>
                          </a:solidFill>
                        </a:rPr>
                        <a:t>시스템 콜의 </a:t>
                      </a:r>
                      <a:r>
                        <a:rPr lang="en-US" altLang="ko-KR" dirty="0" smtClean="0">
                          <a:solidFill>
                            <a:srgbClr val="C00000"/>
                          </a:solidFill>
                        </a:rPr>
                        <a:t>proto</a:t>
                      </a:r>
                      <a:r>
                        <a:rPr lang="en-US" altLang="ko-KR" baseline="0" dirty="0" smtClean="0">
                          <a:solidFill>
                            <a:srgbClr val="C00000"/>
                          </a:solidFill>
                        </a:rPr>
                        <a:t>type</a:t>
                      </a:r>
                      <a:endParaRPr lang="ko-KR" alt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eax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11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ebx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실행 파일</a:t>
                      </a:r>
                      <a:r>
                        <a:rPr lang="ko-KR" altLang="en-US" baseline="0" dirty="0" smtClean="0"/>
                        <a:t> 절대 경로의 주소 </a:t>
                      </a:r>
                      <a:r>
                        <a:rPr lang="en-US" altLang="ko-KR" baseline="0" dirty="0" smtClean="0"/>
                        <a:t>(ex. “/bin/</a:t>
                      </a:r>
                      <a:r>
                        <a:rPr lang="en-US" altLang="ko-KR" baseline="0" dirty="0" err="1" smtClean="0"/>
                        <a:t>ls</a:t>
                      </a:r>
                      <a:r>
                        <a:rPr lang="en-US" altLang="ko-KR" baseline="0" dirty="0" smtClean="0"/>
                        <a:t>”)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ecx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argument</a:t>
                      </a:r>
                      <a:r>
                        <a:rPr lang="ko-KR" altLang="en-US" baseline="0" dirty="0" smtClean="0"/>
                        <a:t> 배열의 시작 주소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edx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/>
                        <a:t>environment</a:t>
                      </a:r>
                      <a:r>
                        <a:rPr lang="ko-KR" altLang="en-US" dirty="0" smtClean="0"/>
                        <a:t> 배열의 시작 주소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/>
                        <a:t>Int</a:t>
                      </a:r>
                      <a:r>
                        <a:rPr lang="en-US" altLang="ko-KR" dirty="0" smtClean="0"/>
                        <a:t> 0x80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8662" y="1714488"/>
            <a:ext cx="6215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altLang="ko-KR" dirty="0" err="1" smtClean="0"/>
              <a:t>execve</a:t>
            </a:r>
            <a:r>
              <a:rPr lang="en-US" altLang="ko-KR" dirty="0" smtClean="0"/>
              <a:t>()</a:t>
            </a:r>
          </a:p>
          <a:p>
            <a:pPr lvl="1">
              <a:buFont typeface="Arial" charset="0"/>
              <a:buChar char="•"/>
            </a:pPr>
            <a:r>
              <a:rPr lang="ko-KR" altLang="en-US" dirty="0" smtClean="0"/>
              <a:t>새로운 프로세스를 실행하는 </a:t>
            </a:r>
            <a:r>
              <a:rPr lang="en-US" altLang="ko-KR" dirty="0" smtClean="0"/>
              <a:t>system call</a:t>
            </a:r>
          </a:p>
          <a:p>
            <a:pPr lvl="1">
              <a:buFont typeface="Arial" charset="0"/>
              <a:buChar char="•"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Arguments </a:t>
            </a:r>
            <a:r>
              <a:rPr lang="ko-KR" altLang="en-US" dirty="0" smtClean="0">
                <a:solidFill>
                  <a:srgbClr val="92D050"/>
                </a:solidFill>
              </a:rPr>
              <a:t>예제</a:t>
            </a:r>
            <a:endParaRPr lang="ko-KR" altLang="en-US" dirty="0">
              <a:solidFill>
                <a:srgbClr val="92D050"/>
              </a:solidFill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785786" y="2357430"/>
          <a:ext cx="6096000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“/bin/find”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“/”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“-name”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“</a:t>
                      </a:r>
                      <a:r>
                        <a:rPr lang="en-US" altLang="ko-KR" dirty="0" err="1" smtClean="0"/>
                        <a:t>passwd</a:t>
                      </a:r>
                      <a:r>
                        <a:rPr lang="en-US" altLang="ko-KR" dirty="0" smtClean="0"/>
                        <a:t>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NULL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1571612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# /bin/find / -name </a:t>
            </a:r>
            <a:r>
              <a:rPr lang="en-US" altLang="ko-KR" dirty="0" err="1" smtClean="0"/>
              <a:t>passwd</a:t>
            </a:r>
            <a:endParaRPr lang="ko-KR" altLang="en-US" dirty="0"/>
          </a:p>
        </p:txBody>
      </p:sp>
      <p:sp>
        <p:nvSpPr>
          <p:cNvPr id="6" name="위쪽 화살표 5"/>
          <p:cNvSpPr/>
          <p:nvPr/>
        </p:nvSpPr>
        <p:spPr>
          <a:xfrm>
            <a:off x="642910" y="2928934"/>
            <a:ext cx="357190" cy="714380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00100" y="350043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이 위치에 해당하는 주소가 </a:t>
            </a:r>
            <a:r>
              <a:rPr lang="en-US" altLang="ko-KR" b="1" dirty="0" err="1" smtClean="0"/>
              <a:t>ecx</a:t>
            </a:r>
            <a:endParaRPr lang="ko-KR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2071678"/>
            <a:ext cx="60722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err="1" smtClean="0"/>
              <a:t>argv</a:t>
            </a:r>
            <a:r>
              <a:rPr lang="en-US" altLang="ko-KR" sz="1100" dirty="0" smtClean="0"/>
              <a:t>[0]               </a:t>
            </a:r>
            <a:r>
              <a:rPr lang="en-US" altLang="ko-KR" sz="1100" dirty="0" err="1" smtClean="0"/>
              <a:t>argv</a:t>
            </a:r>
            <a:r>
              <a:rPr lang="en-US" altLang="ko-KR" sz="1100" dirty="0" smtClean="0"/>
              <a:t>[1]                </a:t>
            </a:r>
            <a:r>
              <a:rPr lang="en-US" altLang="ko-KR" sz="1100" dirty="0" err="1" smtClean="0"/>
              <a:t>argv</a:t>
            </a:r>
            <a:r>
              <a:rPr lang="en-US" altLang="ko-KR" sz="1100" dirty="0" smtClean="0"/>
              <a:t>[2]                </a:t>
            </a:r>
            <a:r>
              <a:rPr lang="en-US" altLang="ko-KR" sz="1100" dirty="0" err="1" smtClean="0"/>
              <a:t>argv</a:t>
            </a:r>
            <a:r>
              <a:rPr lang="en-US" altLang="ko-KR" sz="1100" dirty="0" smtClean="0"/>
              <a:t>[3]                </a:t>
            </a:r>
            <a:r>
              <a:rPr lang="en-US" altLang="ko-KR" sz="1100" dirty="0" err="1" smtClean="0"/>
              <a:t>argv</a:t>
            </a:r>
            <a:r>
              <a:rPr lang="en-US" altLang="ko-KR" sz="1100" dirty="0" smtClean="0"/>
              <a:t>[4]</a:t>
            </a:r>
            <a:endParaRPr lang="ko-KR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Arguments </a:t>
            </a:r>
            <a:r>
              <a:rPr lang="ko-KR" altLang="en-US" dirty="0" smtClean="0">
                <a:solidFill>
                  <a:srgbClr val="92D050"/>
                </a:solidFill>
              </a:rPr>
              <a:t>예제</a:t>
            </a:r>
            <a:endParaRPr lang="ko-KR" altLang="en-US" dirty="0">
              <a:solidFill>
                <a:srgbClr val="92D050"/>
              </a:solidFill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785786" y="3429000"/>
          <a:ext cx="6096000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0x0804xxxx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0x0804xxxx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0x0804xxxx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0x0804xxxx</a:t>
                      </a:r>
                      <a:endParaRPr lang="ko-KR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NULL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1571612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# /bin/find / -name </a:t>
            </a:r>
            <a:r>
              <a:rPr lang="en-US" altLang="ko-KR" dirty="0" err="1" smtClean="0"/>
              <a:t>passwd</a:t>
            </a:r>
            <a:endParaRPr lang="ko-KR" altLang="en-US" dirty="0"/>
          </a:p>
        </p:txBody>
      </p:sp>
      <p:sp>
        <p:nvSpPr>
          <p:cNvPr id="6" name="위쪽 화살표 5"/>
          <p:cNvSpPr/>
          <p:nvPr/>
        </p:nvSpPr>
        <p:spPr>
          <a:xfrm>
            <a:off x="642910" y="4000504"/>
            <a:ext cx="357190" cy="714380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00100" y="457200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이 위치에 해당하는 주소가 </a:t>
            </a:r>
            <a:r>
              <a:rPr lang="en-US" altLang="ko-KR" b="1" dirty="0" err="1" smtClean="0"/>
              <a:t>ecx</a:t>
            </a:r>
            <a:r>
              <a:rPr lang="en-US" altLang="ko-KR" b="1" dirty="0" smtClean="0"/>
              <a:t>  : 0xbfffxxxx</a:t>
            </a:r>
            <a:endParaRPr lang="ko-KR" altLang="en-US" b="1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714348" y="2285992"/>
          <a:ext cx="2082800" cy="259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21431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/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b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i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n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/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f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i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n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d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0</a:t>
                      </a:r>
                      <a:endParaRPr lang="ko-KR" alt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000232" y="2643182"/>
          <a:ext cx="416560" cy="259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8280"/>
                <a:gridCol w="208280"/>
              </a:tblGrid>
              <a:tr h="21431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/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0</a:t>
                      </a:r>
                      <a:endParaRPr lang="ko-KR" alt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3143240" y="2285992"/>
          <a:ext cx="1249680" cy="259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21431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-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n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a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m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e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0</a:t>
                      </a:r>
                      <a:endParaRPr lang="ko-KR" alt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4500562" y="2571744"/>
          <a:ext cx="1457960" cy="259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21431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p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a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s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s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w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d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0</a:t>
                      </a:r>
                      <a:endParaRPr lang="ko-KR" alt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위쪽 화살표 12"/>
          <p:cNvSpPr/>
          <p:nvPr/>
        </p:nvSpPr>
        <p:spPr>
          <a:xfrm>
            <a:off x="642910" y="2643182"/>
            <a:ext cx="142876" cy="714380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위쪽 화살표 13"/>
          <p:cNvSpPr/>
          <p:nvPr/>
        </p:nvSpPr>
        <p:spPr>
          <a:xfrm>
            <a:off x="1928794" y="2928934"/>
            <a:ext cx="142876" cy="428628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위쪽 화살표 14"/>
          <p:cNvSpPr/>
          <p:nvPr/>
        </p:nvSpPr>
        <p:spPr>
          <a:xfrm>
            <a:off x="3071803" y="2643182"/>
            <a:ext cx="142876" cy="714380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위쪽 화살표 15"/>
          <p:cNvSpPr/>
          <p:nvPr/>
        </p:nvSpPr>
        <p:spPr>
          <a:xfrm>
            <a:off x="4429124" y="2928934"/>
            <a:ext cx="142876" cy="428628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785786" y="5643578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* </a:t>
            </a:r>
            <a:r>
              <a:rPr lang="ko-KR" altLang="en-US" sz="2400" b="1" dirty="0" smtClean="0"/>
              <a:t>정리 </a:t>
            </a:r>
            <a:r>
              <a:rPr lang="en-US" altLang="ko-KR" sz="2400" b="1" dirty="0" smtClean="0"/>
              <a:t>: </a:t>
            </a:r>
            <a:r>
              <a:rPr lang="en-US" altLang="ko-KR" sz="2400" b="1" dirty="0" err="1" smtClean="0"/>
              <a:t>ecx</a:t>
            </a:r>
            <a:r>
              <a:rPr lang="ko-KR" altLang="en-US" sz="2400" b="1" dirty="0" smtClean="0"/>
              <a:t>는 주소 배열의 시작 주소를 가리킨다</a:t>
            </a:r>
            <a:r>
              <a:rPr lang="en-US" altLang="ko-KR" sz="2400" b="1" dirty="0" smtClean="0"/>
              <a:t>.</a:t>
            </a:r>
            <a:endParaRPr lang="ko-KR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Arguments </a:t>
            </a:r>
            <a:r>
              <a:rPr lang="ko-KR" altLang="en-US" dirty="0" smtClean="0">
                <a:solidFill>
                  <a:srgbClr val="92D050"/>
                </a:solidFill>
              </a:rPr>
              <a:t>예제</a:t>
            </a:r>
            <a:endParaRPr lang="ko-KR" altLang="en-US" dirty="0">
              <a:solidFill>
                <a:srgbClr val="92D050"/>
              </a:solidFill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785786" y="3429000"/>
          <a:ext cx="2438400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0x0804xxxx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NULL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1571612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# /bin/</a:t>
            </a:r>
            <a:r>
              <a:rPr lang="en-US" altLang="ko-KR" dirty="0" err="1" smtClean="0"/>
              <a:t>ls</a:t>
            </a:r>
            <a:endParaRPr lang="ko-KR" altLang="en-US" dirty="0"/>
          </a:p>
        </p:txBody>
      </p:sp>
      <p:sp>
        <p:nvSpPr>
          <p:cNvPr id="6" name="위쪽 화살표 5"/>
          <p:cNvSpPr/>
          <p:nvPr/>
        </p:nvSpPr>
        <p:spPr>
          <a:xfrm>
            <a:off x="642910" y="4000504"/>
            <a:ext cx="357190" cy="714380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000100" y="4572008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이 위치에 해당하는 주소가 </a:t>
            </a:r>
            <a:r>
              <a:rPr lang="en-US" altLang="ko-KR" b="1" dirty="0" err="1" smtClean="0"/>
              <a:t>ecx</a:t>
            </a:r>
            <a:endParaRPr lang="ko-KR" altLang="en-US" b="1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714348" y="2571744"/>
          <a:ext cx="1666240" cy="259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21431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/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b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i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n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/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l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s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0</a:t>
                      </a:r>
                      <a:endParaRPr lang="ko-KR" alt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위쪽 화살표 12"/>
          <p:cNvSpPr/>
          <p:nvPr/>
        </p:nvSpPr>
        <p:spPr>
          <a:xfrm>
            <a:off x="642910" y="2928934"/>
            <a:ext cx="142876" cy="428628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5. Socket client (1)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Sendmail</a:t>
            </a:r>
            <a:r>
              <a:rPr lang="en-US" altLang="ko-KR" dirty="0" smtClean="0"/>
              <a:t> banner </a:t>
            </a:r>
            <a:r>
              <a:rPr lang="ko-KR" altLang="en-US" dirty="0" smtClean="0"/>
              <a:t>긁어오기</a:t>
            </a:r>
            <a:endParaRPr lang="en-US" altLang="ko-KR" dirty="0" smtClean="0"/>
          </a:p>
          <a:p>
            <a:r>
              <a:rPr lang="en-US" altLang="ko-KR" dirty="0" err="1" smtClean="0"/>
              <a:t>Struct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sockaddr_in</a:t>
            </a:r>
            <a:r>
              <a:rPr lang="ko-KR" altLang="en-US" dirty="0" smtClean="0"/>
              <a:t>의 구조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500166" y="5715016"/>
          <a:ext cx="6096000" cy="74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d3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bd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58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3b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00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500166" y="3286124"/>
          <a:ext cx="6096000" cy="1188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Struct</a:t>
                      </a:r>
                      <a:r>
                        <a:rPr lang="en-US" altLang="ko-KR" dirty="0" smtClean="0"/>
                        <a:t> </a:t>
                      </a:r>
                      <a:r>
                        <a:rPr lang="en-US" altLang="ko-KR" dirty="0" err="1" smtClean="0"/>
                        <a:t>sockaddr_in</a:t>
                      </a:r>
                      <a:r>
                        <a:rPr lang="en-US" altLang="ko-KR" dirty="0" smtClean="0"/>
                        <a:t> target = {0,</a:t>
                      </a:r>
                      <a:r>
                        <a:rPr lang="en-US" altLang="ko-KR" baseline="0" dirty="0" smtClean="0"/>
                        <a:t> }</a:t>
                      </a:r>
                      <a:r>
                        <a:rPr lang="en-US" altLang="ko-KR" dirty="0" smtClean="0"/>
                        <a:t>;</a:t>
                      </a:r>
                    </a:p>
                    <a:p>
                      <a:pPr latinLnBrk="1"/>
                      <a:r>
                        <a:rPr lang="en-US" altLang="ko-KR" dirty="0" err="1" smtClean="0"/>
                        <a:t>Target.sin_family</a:t>
                      </a:r>
                      <a:r>
                        <a:rPr lang="en-US" altLang="ko-KR" baseline="0" dirty="0" smtClean="0"/>
                        <a:t> = AF_INET;</a:t>
                      </a:r>
                    </a:p>
                    <a:p>
                      <a:pPr latinLnBrk="1"/>
                      <a:r>
                        <a:rPr lang="en-US" altLang="ko-KR" baseline="0" dirty="0" err="1" smtClean="0"/>
                        <a:t>Target.sin_port</a:t>
                      </a:r>
                      <a:r>
                        <a:rPr lang="en-US" altLang="ko-KR" baseline="0" dirty="0" smtClean="0"/>
                        <a:t> = </a:t>
                      </a:r>
                      <a:r>
                        <a:rPr lang="en-US" altLang="ko-KR" baseline="0" dirty="0" err="1" smtClean="0"/>
                        <a:t>htons</a:t>
                      </a:r>
                      <a:r>
                        <a:rPr lang="en-US" altLang="ko-KR" baseline="0" dirty="0" smtClean="0"/>
                        <a:t>(25);</a:t>
                      </a:r>
                    </a:p>
                    <a:p>
                      <a:pPr latinLnBrk="1"/>
                      <a:r>
                        <a:rPr lang="en-US" altLang="ko-KR" baseline="0" dirty="0" err="1" smtClean="0"/>
                        <a:t>Target.sin_addr.s_addr</a:t>
                      </a:r>
                      <a:r>
                        <a:rPr lang="en-US" altLang="ko-KR" baseline="0" dirty="0" smtClean="0"/>
                        <a:t> = </a:t>
                      </a:r>
                      <a:r>
                        <a:rPr lang="en-US" altLang="ko-KR" baseline="0" dirty="0" err="1" smtClean="0"/>
                        <a:t>inet_addr</a:t>
                      </a:r>
                      <a:r>
                        <a:rPr lang="en-US" altLang="ko-KR" baseline="0" dirty="0" smtClean="0"/>
                        <a:t>(“127.0.0.1”);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아래쪽 화살표 6"/>
          <p:cNvSpPr/>
          <p:nvPr/>
        </p:nvSpPr>
        <p:spPr>
          <a:xfrm>
            <a:off x="4143372" y="4786322"/>
            <a:ext cx="785818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5. Socket client (2)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Socket </a:t>
            </a:r>
            <a:r>
              <a:rPr lang="ko-KR" altLang="en-US" dirty="0" smtClean="0"/>
              <a:t>관련</a:t>
            </a:r>
            <a:r>
              <a:rPr lang="en-US" altLang="ko-KR" dirty="0" smtClean="0"/>
              <a:t> system call</a:t>
            </a:r>
            <a:r>
              <a:rPr lang="ko-KR" altLang="en-US" dirty="0" smtClean="0"/>
              <a:t>의 구현 방식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관련 </a:t>
            </a:r>
            <a:r>
              <a:rPr lang="en-US" altLang="ko-KR" dirty="0" smtClean="0"/>
              <a:t>system call</a:t>
            </a:r>
            <a:r>
              <a:rPr lang="ko-KR" altLang="en-US" dirty="0" smtClean="0"/>
              <a:t>이 없다</a:t>
            </a:r>
            <a:r>
              <a:rPr lang="en-US" altLang="ko-KR" dirty="0" smtClean="0"/>
              <a:t>!</a:t>
            </a:r>
          </a:p>
          <a:p>
            <a:r>
              <a:rPr lang="en-US" altLang="ko-KR" sz="2800" dirty="0" smtClean="0"/>
              <a:t>System call</a:t>
            </a:r>
            <a:r>
              <a:rPr lang="ko-KR" altLang="en-US" sz="2800" dirty="0" smtClean="0"/>
              <a:t>의</a:t>
            </a:r>
            <a:r>
              <a:rPr lang="en-US" altLang="ko-KR" sz="2800" dirty="0" smtClean="0"/>
              <a:t> argument</a:t>
            </a:r>
            <a:r>
              <a:rPr lang="ko-KR" altLang="en-US" sz="2800" dirty="0" smtClean="0"/>
              <a:t>가 </a:t>
            </a:r>
            <a:r>
              <a:rPr lang="en-US" altLang="ko-KR" sz="2800" dirty="0" smtClean="0"/>
              <a:t>3</a:t>
            </a:r>
            <a:r>
              <a:rPr lang="ko-KR" altLang="en-US" sz="2800" dirty="0" smtClean="0"/>
              <a:t>개 이상일 때엔</a:t>
            </a:r>
            <a:r>
              <a:rPr lang="en-US" altLang="ko-KR" sz="2800" dirty="0" smtClean="0"/>
              <a:t>?</a:t>
            </a:r>
            <a:endParaRPr lang="ko-KR" altLang="en-US" sz="2800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428728" y="3643314"/>
          <a:ext cx="6096000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System call </a:t>
                      </a:r>
                      <a:r>
                        <a:rPr lang="ko-KR" altLang="en-US" dirty="0" smtClean="0"/>
                        <a:t>호출 방식</a:t>
                      </a:r>
                      <a:endParaRPr lang="ko-KR" alt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eax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System call number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ebx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First argument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ecx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Stack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en-US" altLang="ko-KR" baseline="0" dirty="0" err="1" smtClean="0"/>
                        <a:t>addr</a:t>
                      </a:r>
                      <a:r>
                        <a:rPr lang="en-US" altLang="ko-KR" baseline="0" dirty="0" smtClean="0"/>
                        <a:t> of arguments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edx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X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/>
                        <a:t>Int</a:t>
                      </a:r>
                      <a:r>
                        <a:rPr lang="en-US" altLang="ko-KR" dirty="0" smtClean="0"/>
                        <a:t> 0x80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6. Socket server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문자열 입력을 받은 후 되돌려 주기</a:t>
            </a:r>
            <a:endParaRPr lang="en-US" altLang="ko-KR" dirty="0" smtClean="0"/>
          </a:p>
          <a:p>
            <a:r>
              <a:rPr lang="ko-KR" altLang="en-US" dirty="0" smtClean="0"/>
              <a:t>구현 실습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>
                <a:solidFill>
                  <a:srgbClr val="92D050"/>
                </a:solidFill>
              </a:rPr>
              <a:t>ShellCode</a:t>
            </a:r>
            <a:r>
              <a:rPr lang="ko-KR" altLang="en-US" dirty="0" smtClean="0">
                <a:solidFill>
                  <a:srgbClr val="92D050"/>
                </a:solidFill>
              </a:rPr>
              <a:t>를 잘 만들면</a:t>
            </a:r>
            <a:r>
              <a:rPr lang="en-US" altLang="ko-KR" dirty="0" smtClean="0">
                <a:solidFill>
                  <a:srgbClr val="92D050"/>
                </a:solidFill>
              </a:rPr>
              <a:t>?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어셈블리어 실력 향상</a:t>
            </a:r>
            <a:endParaRPr lang="en-US" altLang="ko-KR" dirty="0" smtClean="0"/>
          </a:p>
          <a:p>
            <a:r>
              <a:rPr lang="en-US" altLang="ko-KR" dirty="0" smtClean="0"/>
              <a:t>AT&amp;T </a:t>
            </a:r>
            <a:r>
              <a:rPr lang="ko-KR" altLang="en-US" dirty="0" smtClean="0"/>
              <a:t>어셈블리 문법 이해</a:t>
            </a:r>
            <a:endParaRPr lang="en-US" altLang="ko-KR" dirty="0" smtClean="0"/>
          </a:p>
          <a:p>
            <a:r>
              <a:rPr lang="en-US" altLang="ko-KR" dirty="0" smtClean="0"/>
              <a:t>POC </a:t>
            </a:r>
            <a:r>
              <a:rPr lang="ko-KR" altLang="en-US" dirty="0" smtClean="0"/>
              <a:t>수준의 </a:t>
            </a:r>
            <a:r>
              <a:rPr lang="en-US" altLang="ko-KR" dirty="0" smtClean="0"/>
              <a:t>exploit </a:t>
            </a:r>
            <a:r>
              <a:rPr lang="ko-KR" altLang="en-US" dirty="0" smtClean="0"/>
              <a:t>수정 가능</a:t>
            </a:r>
            <a:endParaRPr lang="en-US" altLang="ko-KR" dirty="0" smtClean="0"/>
          </a:p>
          <a:p>
            <a:r>
              <a:rPr lang="ko-KR" altLang="en-US" dirty="0" smtClean="0"/>
              <a:t>해킹 문제 풀이 가능</a:t>
            </a:r>
            <a:endParaRPr lang="en-US" altLang="ko-KR" dirty="0" smtClean="0"/>
          </a:p>
          <a:p>
            <a:r>
              <a:rPr lang="ko-KR" altLang="en-US" dirty="0" smtClean="0"/>
              <a:t>시스템 콜의 세부 동작 과정 이해 </a:t>
            </a:r>
            <a:endParaRPr lang="en-US" altLang="ko-KR" dirty="0" smtClean="0"/>
          </a:p>
          <a:p>
            <a:r>
              <a:rPr lang="ko-KR" altLang="en-US" dirty="0" smtClean="0"/>
              <a:t>버퍼 </a:t>
            </a:r>
            <a:r>
              <a:rPr lang="ko-KR" altLang="en-US" dirty="0" err="1" smtClean="0"/>
              <a:t>오버플로우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포맷 </a:t>
            </a:r>
            <a:r>
              <a:rPr lang="ko-KR" altLang="en-US" dirty="0" err="1" smtClean="0"/>
              <a:t>스트링</a:t>
            </a:r>
            <a:r>
              <a:rPr lang="ko-KR" altLang="en-US" dirty="0" smtClean="0"/>
              <a:t> 실력 향상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7. Bind shell </a:t>
            </a:r>
            <a:r>
              <a:rPr lang="en-US" altLang="ko-KR" dirty="0" err="1" smtClean="0">
                <a:solidFill>
                  <a:srgbClr val="92D050"/>
                </a:solidFill>
              </a:rPr>
              <a:t>shellcode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Server -&gt; client</a:t>
            </a:r>
            <a:r>
              <a:rPr lang="ko-KR" altLang="en-US" dirty="0" smtClean="0"/>
              <a:t>로 접속</a:t>
            </a:r>
            <a:endParaRPr lang="en-US" altLang="ko-KR" dirty="0" smtClean="0"/>
          </a:p>
          <a:p>
            <a:r>
              <a:rPr lang="en-US" altLang="ko-KR" dirty="0" smtClean="0"/>
              <a:t>Dup2</a:t>
            </a:r>
          </a:p>
          <a:p>
            <a:pPr lvl="1"/>
            <a:r>
              <a:rPr lang="ko-KR" altLang="en-US" dirty="0" smtClean="0"/>
              <a:t>기존 </a:t>
            </a:r>
            <a:r>
              <a:rPr lang="en-US" altLang="ko-KR" dirty="0" smtClean="0"/>
              <a:t>0, 1, 2</a:t>
            </a:r>
            <a:r>
              <a:rPr lang="ko-KR" altLang="en-US" dirty="0" smtClean="0"/>
              <a:t>가 덮어쓰기 됨</a:t>
            </a:r>
            <a:endParaRPr lang="en-US" altLang="ko-KR" dirty="0" smtClean="0"/>
          </a:p>
          <a:p>
            <a:r>
              <a:rPr lang="ko-KR" altLang="en-US" dirty="0" smtClean="0"/>
              <a:t>구현 실습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8. Reverse shell </a:t>
            </a:r>
            <a:r>
              <a:rPr lang="en-US" altLang="ko-KR" dirty="0" err="1" smtClean="0">
                <a:solidFill>
                  <a:srgbClr val="92D050"/>
                </a:solidFill>
              </a:rPr>
              <a:t>shellcode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Client -&gt; Server</a:t>
            </a:r>
            <a:r>
              <a:rPr lang="ko-KR" altLang="en-US" dirty="0" smtClean="0"/>
              <a:t>로 접속</a:t>
            </a:r>
            <a:endParaRPr lang="en-US" altLang="ko-KR" dirty="0" smtClean="0"/>
          </a:p>
          <a:p>
            <a:r>
              <a:rPr lang="ko-KR" altLang="en-US" dirty="0" smtClean="0"/>
              <a:t>구현 실습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9-1. NULL </a:t>
            </a:r>
            <a:r>
              <a:rPr lang="ko-KR" altLang="en-US" dirty="0" smtClean="0">
                <a:solidFill>
                  <a:srgbClr val="92D050"/>
                </a:solidFill>
              </a:rPr>
              <a:t>없애기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문자열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Jmp</a:t>
            </a:r>
            <a:r>
              <a:rPr lang="en-US" altLang="ko-KR" dirty="0" smtClean="0"/>
              <a:t> -&gt; call </a:t>
            </a:r>
            <a:r>
              <a:rPr lang="ko-KR" altLang="en-US" dirty="0" smtClean="0"/>
              <a:t>테크닉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XOR </a:t>
            </a:r>
            <a:r>
              <a:rPr lang="ko-KR" altLang="en-US" dirty="0" smtClean="0"/>
              <a:t>테크닉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9-2. </a:t>
            </a:r>
            <a:r>
              <a:rPr lang="ko-KR" altLang="en-US" dirty="0" err="1" smtClean="0">
                <a:solidFill>
                  <a:srgbClr val="92D050"/>
                </a:solidFill>
              </a:rPr>
              <a:t>쉘</a:t>
            </a:r>
            <a:r>
              <a:rPr lang="ko-KR" altLang="en-US" dirty="0" smtClean="0">
                <a:solidFill>
                  <a:srgbClr val="92D050"/>
                </a:solidFill>
              </a:rPr>
              <a:t> 코드 크기 줄이기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altLang="ko-KR" dirty="0" smtClean="0"/>
              <a:t>    ------------------------------------------------------------------</a:t>
            </a:r>
            <a:br>
              <a:rPr lang="en-US" altLang="ko-KR" dirty="0" smtClean="0"/>
            </a:br>
            <a:r>
              <a:rPr lang="ko-KR" altLang="en-US" dirty="0" smtClean="0"/>
              <a:t>원래</a:t>
            </a:r>
            <a:br>
              <a:rPr lang="ko-KR" altLang="en-US" dirty="0" smtClean="0"/>
            </a:br>
            <a:r>
              <a:rPr lang="en-US" altLang="ko-KR" dirty="0" smtClean="0"/>
              <a:t>8048304:        31 </a:t>
            </a:r>
            <a:r>
              <a:rPr lang="en-US" dirty="0" smtClean="0"/>
              <a:t>c0                         </a:t>
            </a:r>
            <a:r>
              <a:rPr lang="en-US" dirty="0" err="1" smtClean="0"/>
              <a:t>xor</a:t>
            </a:r>
            <a:r>
              <a:rPr lang="en-US" dirty="0" smtClean="0"/>
              <a:t>    %</a:t>
            </a:r>
            <a:r>
              <a:rPr lang="en-US" dirty="0" err="1" smtClean="0"/>
              <a:t>eax,%eax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8048306:        b0 0b                        </a:t>
            </a:r>
            <a:r>
              <a:rPr lang="en-US" dirty="0" err="1" smtClean="0"/>
              <a:t>movb</a:t>
            </a:r>
            <a:r>
              <a:rPr lang="en-US" dirty="0" smtClean="0"/>
              <a:t>    $0xb,%al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ko-KR" altLang="en-US" dirty="0" smtClean="0"/>
              <a:t>개선</a:t>
            </a:r>
            <a:br>
              <a:rPr lang="ko-KR" altLang="en-US" dirty="0" smtClean="0"/>
            </a:br>
            <a:r>
              <a:rPr lang="en-US" altLang="ko-KR" dirty="0" smtClean="0"/>
              <a:t>8048308:        6</a:t>
            </a:r>
            <a:r>
              <a:rPr lang="en-US" dirty="0" smtClean="0"/>
              <a:t>a 0b                         push   $0xb</a:t>
            </a:r>
            <a:br>
              <a:rPr lang="en-US" dirty="0" smtClean="0"/>
            </a:br>
            <a:r>
              <a:rPr lang="en-US" dirty="0" smtClean="0"/>
              <a:t>804830a:        58                             pop    %</a:t>
            </a:r>
            <a:r>
              <a:rPr lang="en-US" dirty="0" err="1" smtClean="0"/>
              <a:t>eax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------------------------------------------------------------------</a:t>
            </a:r>
            <a:br>
              <a:rPr lang="en-US" dirty="0" smtClean="0"/>
            </a:br>
            <a:r>
              <a:rPr lang="ko-KR" altLang="en-US" dirty="0" smtClean="0"/>
              <a:t>원래</a:t>
            </a:r>
            <a:br>
              <a:rPr lang="ko-KR" altLang="en-US" dirty="0" smtClean="0"/>
            </a:br>
            <a:r>
              <a:rPr lang="en-US" altLang="ko-KR" dirty="0" smtClean="0"/>
              <a:t>8048304:        31 </a:t>
            </a:r>
            <a:r>
              <a:rPr lang="en-US" dirty="0" smtClean="0"/>
              <a:t>d2                         </a:t>
            </a:r>
            <a:r>
              <a:rPr lang="en-US" dirty="0" err="1" smtClean="0"/>
              <a:t>xor</a:t>
            </a:r>
            <a:r>
              <a:rPr lang="en-US" dirty="0" smtClean="0"/>
              <a:t>    %</a:t>
            </a:r>
            <a:r>
              <a:rPr lang="en-US" dirty="0" err="1" smtClean="0"/>
              <a:t>edx,%edx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ko-KR" altLang="en-US" dirty="0" smtClean="0"/>
              <a:t>개선</a:t>
            </a:r>
            <a:br>
              <a:rPr lang="ko-KR" altLang="en-US" dirty="0" smtClean="0"/>
            </a:br>
            <a:r>
              <a:rPr lang="en-US" altLang="ko-KR" dirty="0" smtClean="0"/>
              <a:t>8048306:        99                             </a:t>
            </a:r>
            <a:r>
              <a:rPr lang="en-US" dirty="0" err="1" smtClean="0"/>
              <a:t>cltd</a:t>
            </a:r>
            <a:r>
              <a:rPr lang="en-US" dirty="0" smtClean="0"/>
              <a:t>  </a:t>
            </a:r>
            <a:r>
              <a:rPr lang="en-US" sz="2600" dirty="0" smtClean="0"/>
              <a:t>(==</a:t>
            </a:r>
            <a:r>
              <a:rPr lang="en-US" sz="2600" dirty="0" err="1" smtClean="0"/>
              <a:t>cdq</a:t>
            </a:r>
            <a:r>
              <a:rPr lang="en-US" sz="2600" dirty="0" smtClean="0"/>
              <a:t>, </a:t>
            </a:r>
            <a:r>
              <a:rPr lang="en-US" sz="2600" dirty="0" err="1" smtClean="0"/>
              <a:t>eax</a:t>
            </a:r>
            <a:r>
              <a:rPr lang="ko-KR" altLang="en-US" sz="2600" dirty="0" smtClean="0"/>
              <a:t>의 영향 받음</a:t>
            </a:r>
            <a:r>
              <a:rPr lang="en-US" altLang="ko-KR" sz="2600" dirty="0" smtClean="0"/>
              <a:t>)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------------------------------------------------------------------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9-3. XOR </a:t>
            </a:r>
            <a:r>
              <a:rPr lang="ko-KR" altLang="en-US" dirty="0" smtClean="0">
                <a:solidFill>
                  <a:srgbClr val="92D050"/>
                </a:solidFill>
              </a:rPr>
              <a:t>암호화 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XOR : Exclusive OR (</a:t>
            </a:r>
            <a:r>
              <a:rPr lang="ko-KR" altLang="en-US" dirty="0" smtClean="0"/>
              <a:t>둘 중 하나만 참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 1000</a:t>
            </a:r>
          </a:p>
          <a:p>
            <a:pPr>
              <a:buNone/>
            </a:pPr>
            <a:r>
              <a:rPr lang="en-US" altLang="ko-KR" dirty="0" smtClean="0"/>
              <a:t>  ^0101</a:t>
            </a:r>
          </a:p>
          <a:p>
            <a:pPr>
              <a:buNone/>
            </a:pPr>
            <a:r>
              <a:rPr lang="en-US" altLang="ko-KR" dirty="0" smtClean="0"/>
              <a:t>---------</a:t>
            </a:r>
          </a:p>
          <a:p>
            <a:pPr>
              <a:buNone/>
            </a:pPr>
            <a:r>
              <a:rPr lang="en-US" altLang="ko-KR" dirty="0" smtClean="0"/>
              <a:t>   1101 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XOR</a:t>
            </a:r>
            <a:r>
              <a:rPr lang="ko-KR" altLang="en-US" dirty="0" smtClean="0"/>
              <a:t>의 특징 </a:t>
            </a:r>
            <a:r>
              <a:rPr lang="en-US" altLang="ko-KR" dirty="0" smtClean="0"/>
              <a:t>-&gt; </a:t>
            </a:r>
            <a:r>
              <a:rPr lang="ko-KR" altLang="en-US" dirty="0" smtClean="0"/>
              <a:t>반복 수행 시 기존 값 복원</a:t>
            </a:r>
            <a:endParaRPr lang="en-US" altLang="ko-KR" dirty="0" smtClean="0"/>
          </a:p>
          <a:p>
            <a:r>
              <a:rPr lang="ko-KR" altLang="en-US" dirty="0" smtClean="0"/>
              <a:t>어떤 키 값을 쓸 것인가</a:t>
            </a:r>
            <a:r>
              <a:rPr lang="en-US" altLang="ko-KR" dirty="0" smtClean="0"/>
              <a:t>?</a:t>
            </a:r>
          </a:p>
          <a:p>
            <a:r>
              <a:rPr lang="en-US" altLang="ko-KR" dirty="0" smtClean="0"/>
              <a:t>XOR </a:t>
            </a:r>
            <a:r>
              <a:rPr lang="ko-KR" altLang="en-US" dirty="0" smtClean="0"/>
              <a:t>된 </a:t>
            </a:r>
            <a:r>
              <a:rPr lang="ko-KR" altLang="en-US" dirty="0" err="1" smtClean="0"/>
              <a:t>쉘</a:t>
            </a:r>
            <a:r>
              <a:rPr lang="ko-KR" altLang="en-US" dirty="0" smtClean="0"/>
              <a:t> 코드를 앞에</a:t>
            </a:r>
            <a:r>
              <a:rPr lang="en-US" altLang="ko-KR" dirty="0" smtClean="0"/>
              <a:t>? </a:t>
            </a:r>
            <a:r>
              <a:rPr lang="ko-KR" altLang="en-US" dirty="0" smtClean="0"/>
              <a:t>뒤에</a:t>
            </a:r>
            <a:r>
              <a:rPr lang="en-US" altLang="ko-KR" dirty="0" smtClean="0"/>
              <a:t>?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rgbClr val="92D050"/>
                </a:solidFill>
              </a:rPr>
              <a:t>결론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공개된 </a:t>
            </a:r>
            <a:r>
              <a:rPr lang="en-US" altLang="ko-KR" sz="2800" dirty="0" err="1" smtClean="0"/>
              <a:t>ShellCode</a:t>
            </a:r>
            <a:r>
              <a:rPr lang="ko-KR" altLang="en-US" sz="2800" dirty="0" smtClean="0"/>
              <a:t>를 갖다 쓰는 것엔 한계가 있다</a:t>
            </a:r>
            <a:r>
              <a:rPr lang="en-US" altLang="ko-KR" sz="2800" dirty="0" smtClean="0"/>
              <a:t>.</a:t>
            </a:r>
          </a:p>
          <a:p>
            <a:r>
              <a:rPr lang="ko-KR" altLang="en-US" sz="2800" dirty="0" smtClean="0"/>
              <a:t>웬만</a:t>
            </a:r>
            <a:r>
              <a:rPr lang="ko-KR" altLang="en-US" sz="2800" dirty="0" smtClean="0"/>
              <a:t>한</a:t>
            </a:r>
            <a:r>
              <a:rPr lang="ko-KR" altLang="en-US" sz="2800" dirty="0" smtClean="0"/>
              <a:t> </a:t>
            </a:r>
            <a:r>
              <a:rPr lang="en-US" altLang="ko-KR" sz="2800" dirty="0" err="1" smtClean="0"/>
              <a:t>ShellCode</a:t>
            </a:r>
            <a:r>
              <a:rPr lang="ko-KR" altLang="en-US" sz="2800" dirty="0" smtClean="0"/>
              <a:t>는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직접 만들 수 있어야 한다</a:t>
            </a:r>
            <a:r>
              <a:rPr lang="en-US" altLang="ko-KR" sz="2800" dirty="0" smtClean="0"/>
              <a:t>.</a:t>
            </a:r>
          </a:p>
          <a:p>
            <a:r>
              <a:rPr lang="ko-KR" altLang="en-US" sz="2800" dirty="0" smtClean="0"/>
              <a:t>하루에 하나씩 </a:t>
            </a:r>
            <a:r>
              <a:rPr lang="en-US" altLang="ko-KR" sz="2800" dirty="0" err="1" smtClean="0"/>
              <a:t>ShellCode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만들기 연습을 하는 것이 도움이 된다</a:t>
            </a:r>
            <a:r>
              <a:rPr lang="en-US" altLang="ko-KR" sz="2800" dirty="0" smtClean="0"/>
              <a:t>.</a:t>
            </a:r>
          </a:p>
          <a:p>
            <a:r>
              <a:rPr lang="ko-KR" altLang="en-US" sz="2800" dirty="0" smtClean="0">
                <a:solidFill>
                  <a:srgbClr val="FF0000"/>
                </a:solidFill>
              </a:rPr>
              <a:t>단</a:t>
            </a:r>
            <a:r>
              <a:rPr lang="en-US" altLang="ko-KR" sz="2800" dirty="0" smtClean="0">
                <a:solidFill>
                  <a:srgbClr val="FF0000"/>
                </a:solidFill>
              </a:rPr>
              <a:t>, </a:t>
            </a:r>
            <a:r>
              <a:rPr lang="ko-KR" altLang="en-US" sz="2800" dirty="0" smtClean="0">
                <a:solidFill>
                  <a:srgbClr val="FF0000"/>
                </a:solidFill>
              </a:rPr>
              <a:t>강의 문서를 보지 않고 스스로 생각해서 만드는 것이 중요하다</a:t>
            </a:r>
            <a:r>
              <a:rPr lang="en-US" altLang="ko-KR" sz="2800" dirty="0" smtClean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dirty="0" err="1" smtClean="0">
                <a:solidFill>
                  <a:srgbClr val="92D050"/>
                </a:solidFill>
              </a:rPr>
              <a:t>쉘코드</a:t>
            </a:r>
            <a:r>
              <a:rPr lang="ko-KR" altLang="en-US" sz="3600" dirty="0" smtClean="0">
                <a:solidFill>
                  <a:srgbClr val="92D050"/>
                </a:solidFill>
              </a:rPr>
              <a:t> 제작 절차 추천</a:t>
            </a:r>
            <a:endParaRPr lang="ko-KR" altLang="en-US" sz="3600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altLang="ko-KR" sz="2800" dirty="0" smtClean="0"/>
              <a:t>C</a:t>
            </a:r>
            <a:r>
              <a:rPr lang="ko-KR" altLang="en-US" sz="2800" dirty="0" smtClean="0"/>
              <a:t>언어로 먼저 짠다</a:t>
            </a:r>
            <a:r>
              <a:rPr lang="en-US" altLang="ko-KR" sz="2800" dirty="0" smtClean="0"/>
              <a:t>.</a:t>
            </a:r>
          </a:p>
          <a:p>
            <a:pPr marL="514350" indent="-514350">
              <a:buAutoNum type="arabicPeriod"/>
            </a:pPr>
            <a:r>
              <a:rPr lang="ko-KR" altLang="en-US" sz="2800" dirty="0" smtClean="0"/>
              <a:t>각 코드를 잘게 구분한다</a:t>
            </a:r>
            <a:r>
              <a:rPr lang="en-US" altLang="ko-KR" sz="28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altLang="ko-KR" sz="2800" dirty="0" err="1" smtClean="0"/>
              <a:t>Int</a:t>
            </a:r>
            <a:r>
              <a:rPr lang="en-US" altLang="ko-KR" sz="2800" dirty="0" smtClean="0"/>
              <a:t> 0x80</a:t>
            </a:r>
            <a:r>
              <a:rPr lang="ko-KR" altLang="en-US" sz="2800" dirty="0" smtClean="0"/>
              <a:t>을 입력한다</a:t>
            </a:r>
            <a:r>
              <a:rPr lang="en-US" altLang="ko-KR" sz="2800" dirty="0" smtClean="0"/>
              <a:t>. (</a:t>
            </a:r>
            <a:r>
              <a:rPr lang="en-US" altLang="ko-KR" sz="2800" dirty="0" err="1" smtClean="0"/>
              <a:t>systemcall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인터럽</a:t>
            </a:r>
            <a:r>
              <a:rPr lang="ko-KR" altLang="en-US" sz="2800" dirty="0"/>
              <a:t>트</a:t>
            </a:r>
            <a:r>
              <a:rPr lang="en-US" altLang="ko-KR" sz="2800" dirty="0" smtClean="0"/>
              <a:t>)</a:t>
            </a:r>
          </a:p>
          <a:p>
            <a:pPr marL="514350" indent="-514350">
              <a:buAutoNum type="arabicPeriod"/>
            </a:pPr>
            <a:r>
              <a:rPr lang="ko-KR" altLang="en-US" sz="2800" dirty="0" smtClean="0"/>
              <a:t>호출하고자 하는 </a:t>
            </a:r>
            <a:r>
              <a:rPr lang="ko-KR" altLang="en-US" sz="2800" dirty="0" err="1" smtClean="0"/>
              <a:t>시스템콜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number</a:t>
            </a:r>
            <a:r>
              <a:rPr lang="ko-KR" altLang="en-US" sz="2800" dirty="0" smtClean="0"/>
              <a:t>를 입력한다</a:t>
            </a:r>
            <a:r>
              <a:rPr lang="en-US" altLang="ko-KR" sz="2800" dirty="0" smtClean="0"/>
              <a:t>.</a:t>
            </a:r>
            <a:br>
              <a:rPr lang="en-US" altLang="ko-KR" sz="2800" dirty="0" smtClean="0"/>
            </a:br>
            <a:r>
              <a:rPr lang="en-US" altLang="ko-KR" sz="2800" dirty="0" smtClean="0"/>
              <a:t>(/</a:t>
            </a:r>
            <a:r>
              <a:rPr lang="en-US" altLang="ko-KR" sz="2800" dirty="0" err="1" smtClean="0"/>
              <a:t>usr</a:t>
            </a:r>
            <a:r>
              <a:rPr lang="en-US" altLang="ko-KR" sz="2800" dirty="0" smtClean="0"/>
              <a:t>/include/</a:t>
            </a:r>
            <a:r>
              <a:rPr lang="en-US" altLang="ko-KR" sz="2800" dirty="0" err="1" smtClean="0"/>
              <a:t>asm</a:t>
            </a:r>
            <a:r>
              <a:rPr lang="en-US" altLang="ko-KR" sz="2800" dirty="0" smtClean="0"/>
              <a:t>/</a:t>
            </a:r>
            <a:r>
              <a:rPr lang="en-US" altLang="ko-KR" sz="2800" dirty="0" err="1" smtClean="0"/>
              <a:t>unistd.h</a:t>
            </a:r>
            <a:r>
              <a:rPr lang="en-US" altLang="ko-KR" sz="2800" dirty="0" smtClean="0"/>
              <a:t>)</a:t>
            </a:r>
          </a:p>
          <a:p>
            <a:pPr marL="514350" indent="-514350">
              <a:buAutoNum type="arabicPeriod"/>
            </a:pPr>
            <a:r>
              <a:rPr lang="ko-KR" altLang="en-US" sz="2800" dirty="0" smtClean="0"/>
              <a:t>인자를 차례대로 레지스터에 기입한다</a:t>
            </a:r>
            <a:r>
              <a:rPr lang="en-US" altLang="ko-KR" sz="2800" dirty="0" smtClean="0"/>
              <a:t>.</a:t>
            </a:r>
          </a:p>
          <a:p>
            <a:pPr marL="514350" indent="-514350">
              <a:buNone/>
            </a:pPr>
            <a:r>
              <a:rPr lang="ko-KR" altLang="en-US" sz="2800" dirty="0" smtClean="0"/>
              <a:t>     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잘 모르겠으면 </a:t>
            </a:r>
            <a:r>
              <a:rPr lang="en-US" altLang="ko-KR" sz="2800" dirty="0" smtClean="0"/>
              <a:t>C</a:t>
            </a:r>
            <a:r>
              <a:rPr lang="ko-KR" altLang="en-US" sz="2800" dirty="0" smtClean="0"/>
              <a:t>언어에서 메모리 덤프를 뜬 후 확인한다</a:t>
            </a:r>
            <a:r>
              <a:rPr lang="en-US" altLang="ko-KR" sz="2800" dirty="0" smtClean="0"/>
              <a:t>.)</a:t>
            </a:r>
          </a:p>
          <a:p>
            <a:pPr marL="514350" indent="-514350">
              <a:buNone/>
            </a:pPr>
            <a:r>
              <a:rPr lang="en-US" altLang="ko-KR" sz="2800" dirty="0" smtClean="0"/>
              <a:t>6. </a:t>
            </a:r>
            <a:r>
              <a:rPr lang="ko-KR" altLang="en-US" sz="2800" dirty="0" smtClean="0"/>
              <a:t>컴파일 후 실행을 확인한다</a:t>
            </a:r>
            <a:r>
              <a:rPr lang="en-US" altLang="ko-KR" sz="2800" dirty="0" smtClean="0"/>
              <a:t>.</a:t>
            </a:r>
          </a:p>
          <a:p>
            <a:pPr marL="514350" indent="-514350">
              <a:buNone/>
            </a:pPr>
            <a:r>
              <a:rPr lang="en-US" altLang="ko-KR" sz="2800" dirty="0" smtClean="0"/>
              <a:t>7. </a:t>
            </a:r>
            <a:r>
              <a:rPr lang="ko-KR" altLang="en-US" sz="2800" dirty="0" smtClean="0"/>
              <a:t>잘 안되면 </a:t>
            </a:r>
            <a:r>
              <a:rPr lang="en-US" altLang="ko-KR" sz="2800" dirty="0" err="1" smtClean="0"/>
              <a:t>strace</a:t>
            </a:r>
            <a:r>
              <a:rPr lang="ko-KR" altLang="en-US" sz="2800" dirty="0" smtClean="0"/>
              <a:t>로 디버깅 한다 </a:t>
            </a:r>
            <a:endParaRPr lang="en-US" altLang="ko-KR" sz="2800" dirty="0" smtClean="0"/>
          </a:p>
          <a:p>
            <a:pPr marL="514350" indent="-514350">
              <a:buAutoNum type="arabicPeriod"/>
            </a:pPr>
            <a:endParaRPr lang="en-US" altLang="ko-KR" sz="2800" dirty="0" smtClean="0"/>
          </a:p>
          <a:p>
            <a:pPr marL="514350" indent="-514350">
              <a:buAutoNum type="arabicPeriod"/>
            </a:pPr>
            <a:endParaRPr lang="en-US" altLang="ko-KR" sz="2800" dirty="0" smtClean="0"/>
          </a:p>
          <a:p>
            <a:pPr marL="514350" indent="-514350">
              <a:buNone/>
            </a:pPr>
            <a:endParaRPr lang="en-US" altLang="ko-KR" dirty="0" smtClean="0"/>
          </a:p>
          <a:p>
            <a:pPr marL="514350" indent="-514350">
              <a:buAutoNum type="arabicPeriod"/>
            </a:pPr>
            <a:endParaRPr lang="en-US" altLang="ko-KR" dirty="0" smtClean="0"/>
          </a:p>
          <a:p>
            <a:pPr marL="514350" indent="-514350">
              <a:buAutoNum type="arabicPeriod"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rgbClr val="92D050"/>
                </a:solidFill>
              </a:rPr>
              <a:t>오늘 구현해 볼 </a:t>
            </a:r>
            <a:r>
              <a:rPr lang="ko-KR" altLang="en-US" dirty="0" err="1" smtClean="0">
                <a:solidFill>
                  <a:srgbClr val="92D050"/>
                </a:solidFill>
              </a:rPr>
              <a:t>쉘코드</a:t>
            </a:r>
            <a:r>
              <a:rPr lang="ko-KR" altLang="en-US" dirty="0" smtClean="0">
                <a:solidFill>
                  <a:srgbClr val="92D050"/>
                </a:solidFill>
              </a:rPr>
              <a:t> 목록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en-US" altLang="ko-KR" dirty="0" smtClean="0"/>
              <a:t>Hello world (1), (2)</a:t>
            </a:r>
          </a:p>
          <a:p>
            <a:pPr marL="514350" indent="-514350">
              <a:buAutoNum type="arabicPeriod"/>
            </a:pPr>
            <a:r>
              <a:rPr lang="en-US" altLang="ko-KR" dirty="0" smtClean="0"/>
              <a:t>/etc/</a:t>
            </a:r>
            <a:r>
              <a:rPr lang="en-US" altLang="ko-KR" dirty="0" err="1" smtClean="0"/>
              <a:t>passwd</a:t>
            </a:r>
            <a:r>
              <a:rPr lang="en-US" altLang="ko-KR" dirty="0" smtClean="0"/>
              <a:t> </a:t>
            </a:r>
            <a:r>
              <a:rPr lang="ko-KR" altLang="en-US" dirty="0" smtClean="0"/>
              <a:t>파일 출력</a:t>
            </a:r>
            <a:endParaRPr lang="en-US" altLang="ko-KR" dirty="0" smtClean="0"/>
          </a:p>
          <a:p>
            <a:pPr marL="514350" indent="-514350">
              <a:buAutoNum type="arabicPeriod"/>
            </a:pPr>
            <a:r>
              <a:rPr lang="ko-KR" altLang="en-US" dirty="0" smtClean="0"/>
              <a:t>파일 복사</a:t>
            </a:r>
            <a:endParaRPr lang="en-US" altLang="ko-KR" dirty="0" smtClean="0"/>
          </a:p>
          <a:p>
            <a:pPr marL="514350" indent="-514350">
              <a:buAutoNum type="arabicPeriod"/>
            </a:pPr>
            <a:r>
              <a:rPr lang="en-US" altLang="ko-KR" dirty="0" smtClean="0"/>
              <a:t>/bin/</a:t>
            </a:r>
            <a:r>
              <a:rPr lang="en-US" altLang="ko-KR" dirty="0" err="1" smtClean="0"/>
              <a:t>ls</a:t>
            </a:r>
            <a:r>
              <a:rPr lang="en-US" altLang="ko-KR" dirty="0" smtClean="0"/>
              <a:t> </a:t>
            </a:r>
            <a:r>
              <a:rPr lang="ko-KR" altLang="en-US" dirty="0" smtClean="0"/>
              <a:t>실행 </a:t>
            </a:r>
            <a:r>
              <a:rPr lang="en-US" altLang="ko-KR" dirty="0" smtClean="0"/>
              <a:t>-&gt; /bin/</a:t>
            </a:r>
            <a:r>
              <a:rPr lang="en-US" altLang="ko-KR" dirty="0" err="1" smtClean="0"/>
              <a:t>sh</a:t>
            </a:r>
            <a:r>
              <a:rPr lang="en-US" altLang="ko-KR" dirty="0" smtClean="0"/>
              <a:t> </a:t>
            </a:r>
            <a:r>
              <a:rPr lang="ko-KR" altLang="en-US" dirty="0" smtClean="0"/>
              <a:t>실행</a:t>
            </a:r>
            <a:endParaRPr lang="en-US" altLang="ko-KR" dirty="0" smtClean="0"/>
          </a:p>
          <a:p>
            <a:pPr marL="514350" indent="-514350">
              <a:buAutoNum type="arabicPeriod"/>
            </a:pPr>
            <a:r>
              <a:rPr lang="en-US" altLang="ko-KR" dirty="0" smtClean="0"/>
              <a:t>Socket client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en-US" altLang="ko-KR" dirty="0" err="1" smtClean="0"/>
              <a:t>sendmail</a:t>
            </a:r>
            <a:r>
              <a:rPr lang="en-US" altLang="ko-KR" dirty="0" smtClean="0"/>
              <a:t> banner</a:t>
            </a:r>
            <a:r>
              <a:rPr lang="ko-KR" altLang="en-US" dirty="0" smtClean="0"/>
              <a:t> 긁어오기</a:t>
            </a:r>
            <a:endParaRPr lang="en-US" altLang="ko-KR" dirty="0" smtClean="0"/>
          </a:p>
          <a:p>
            <a:pPr marL="514350" indent="-514350">
              <a:buAutoNum type="arabicPeriod"/>
            </a:pPr>
            <a:r>
              <a:rPr lang="en-US" altLang="ko-KR" dirty="0" smtClean="0"/>
              <a:t>Socket server – </a:t>
            </a:r>
            <a:r>
              <a:rPr lang="ko-KR" altLang="en-US" dirty="0" smtClean="0"/>
              <a:t>입력 받은 후 되돌려주기</a:t>
            </a:r>
            <a:endParaRPr lang="en-US" altLang="ko-KR" dirty="0" smtClean="0"/>
          </a:p>
          <a:p>
            <a:pPr marL="514350" indent="-514350">
              <a:buAutoNum type="arabicPeriod"/>
            </a:pPr>
            <a:r>
              <a:rPr lang="en-US" altLang="ko-KR" dirty="0" smtClean="0"/>
              <a:t>Bind shell </a:t>
            </a:r>
            <a:r>
              <a:rPr lang="en-US" altLang="ko-KR" dirty="0" err="1" smtClean="0"/>
              <a:t>shellcode</a:t>
            </a:r>
            <a:endParaRPr lang="en-US" altLang="ko-KR" dirty="0" smtClean="0"/>
          </a:p>
          <a:p>
            <a:pPr marL="514350" indent="-514350">
              <a:buAutoNum type="arabicPeriod"/>
            </a:pPr>
            <a:r>
              <a:rPr lang="en-US" altLang="ko-KR" dirty="0" smtClean="0"/>
              <a:t>Reverse shell </a:t>
            </a:r>
            <a:r>
              <a:rPr lang="en-US" altLang="ko-KR" dirty="0" err="1" smtClean="0"/>
              <a:t>shellcode</a:t>
            </a:r>
            <a:endParaRPr lang="en-US" altLang="ko-KR" dirty="0" smtClean="0"/>
          </a:p>
          <a:p>
            <a:pPr marL="514350" indent="-514350">
              <a:buAutoNum type="arabicPeriod"/>
            </a:pPr>
            <a:r>
              <a:rPr lang="ko-KR" altLang="en-US" dirty="0" smtClean="0"/>
              <a:t>추가 작업 </a:t>
            </a:r>
            <a:endParaRPr lang="en-US" altLang="ko-KR" dirty="0" smtClean="0"/>
          </a:p>
          <a:p>
            <a:pPr marL="914400" lvl="1" indent="-514350">
              <a:buFont typeface="Arial" pitchFamily="34" charset="0"/>
              <a:buAutoNum type="arabicPeriod"/>
            </a:pPr>
            <a:r>
              <a:rPr lang="en-US" altLang="ko-KR" dirty="0" smtClean="0"/>
              <a:t>NULL </a:t>
            </a:r>
            <a:r>
              <a:rPr lang="ko-KR" altLang="en-US" dirty="0" smtClean="0"/>
              <a:t>없애기</a:t>
            </a:r>
            <a:endParaRPr lang="en-US" altLang="ko-KR" dirty="0" smtClean="0"/>
          </a:p>
          <a:p>
            <a:pPr marL="914400" lvl="1" indent="-514350">
              <a:buFont typeface="Arial" pitchFamily="34" charset="0"/>
              <a:buAutoNum type="arabicPeriod"/>
            </a:pPr>
            <a:r>
              <a:rPr lang="ko-KR" altLang="en-US" dirty="0" err="1" smtClean="0"/>
              <a:t>쉘코드</a:t>
            </a:r>
            <a:r>
              <a:rPr lang="ko-KR" altLang="en-US" dirty="0" smtClean="0"/>
              <a:t> 크기 줄이기</a:t>
            </a:r>
            <a:endParaRPr lang="en-US" altLang="ko-KR" dirty="0"/>
          </a:p>
          <a:p>
            <a:pPr marL="914400" lvl="1" indent="-514350">
              <a:buAutoNum type="arabicPeriod"/>
            </a:pPr>
            <a:r>
              <a:rPr lang="en-US" altLang="ko-KR" dirty="0" smtClean="0"/>
              <a:t>XOR </a:t>
            </a:r>
            <a:r>
              <a:rPr lang="ko-KR" altLang="en-US" dirty="0" smtClean="0"/>
              <a:t>암호화</a:t>
            </a:r>
            <a:endParaRPr lang="en-US" altLang="ko-KR" dirty="0" smtClean="0"/>
          </a:p>
          <a:p>
            <a:pPr marL="514350" indent="-514350">
              <a:buAutoNum type="arabicPeriod"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a.s</a:t>
            </a:r>
            <a:r>
              <a:rPr lang="en-US" altLang="ko-KR" dirty="0" smtClean="0"/>
              <a:t> (common assembly)</a:t>
            </a:r>
          </a:p>
          <a:p>
            <a:r>
              <a:rPr lang="en-US" altLang="ko-KR" dirty="0" err="1" smtClean="0"/>
              <a:t>a.c</a:t>
            </a:r>
            <a:r>
              <a:rPr lang="en-US" altLang="ko-KR" dirty="0" smtClean="0"/>
              <a:t> (inline assembly)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 algn="ctr">
              <a:buNone/>
            </a:pPr>
            <a:r>
              <a:rPr lang="en-US" altLang="ko-KR" sz="3600" dirty="0" smtClean="0">
                <a:solidFill>
                  <a:srgbClr val="92D050"/>
                </a:solidFill>
              </a:rPr>
              <a:t>Useful Tools</a:t>
            </a:r>
          </a:p>
          <a:p>
            <a:pPr algn="ctr">
              <a:buNone/>
            </a:pPr>
            <a:r>
              <a:rPr lang="en-US" altLang="ko-KR" dirty="0" err="1" smtClean="0"/>
              <a:t>gcc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objdump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strace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gdb</a:t>
            </a:r>
            <a:r>
              <a:rPr lang="en-US" altLang="ko-KR" dirty="0" smtClean="0"/>
              <a:t> </a:t>
            </a:r>
          </a:p>
          <a:p>
            <a:pPr>
              <a:buNone/>
            </a:pP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Using Assembly in LINUX</a:t>
            </a:r>
            <a:endParaRPr lang="ko-KR" altLang="en-US" dirty="0">
              <a:solidFill>
                <a:srgbClr val="92D050"/>
              </a:solidFill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2071670" y="857232"/>
          <a:ext cx="5286412" cy="53035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5286412"/>
              </a:tblGrid>
              <a:tr h="528641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# cat </a:t>
                      </a:r>
                      <a:r>
                        <a:rPr lang="en-US" altLang="ko-KR" dirty="0" err="1" smtClean="0"/>
                        <a:t>a.s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.global main</a:t>
                      </a:r>
                    </a:p>
                    <a:p>
                      <a:pPr latinLnBrk="1"/>
                      <a:r>
                        <a:rPr lang="en-US" altLang="ko-KR" dirty="0" smtClean="0"/>
                        <a:t>VAR1:</a:t>
                      </a:r>
                    </a:p>
                    <a:p>
                      <a:pPr latinLnBrk="1"/>
                      <a:r>
                        <a:rPr lang="en-US" altLang="ko-KR" dirty="0" smtClean="0"/>
                        <a:t>        .string "Hello, Students!\n"</a:t>
                      </a:r>
                    </a:p>
                    <a:p>
                      <a:pPr latinLnBrk="1"/>
                      <a:r>
                        <a:rPr lang="en-US" altLang="ko-KR" dirty="0" smtClean="0"/>
                        <a:t>main:</a:t>
                      </a:r>
                    </a:p>
                    <a:p>
                      <a:pPr latinLnBrk="1"/>
                      <a:r>
                        <a:rPr lang="en-US" altLang="ko-KR" dirty="0" smtClean="0"/>
                        <a:t>        call </a:t>
                      </a:r>
                      <a:r>
                        <a:rPr lang="en-US" altLang="ko-KR" dirty="0" err="1" smtClean="0"/>
                        <a:t>func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err="1" smtClean="0"/>
                        <a:t>func</a:t>
                      </a:r>
                      <a:r>
                        <a:rPr lang="en-US" altLang="ko-KR" dirty="0" smtClean="0"/>
                        <a:t>:</a:t>
                      </a:r>
                    </a:p>
                    <a:p>
                      <a:pPr latinLnBrk="1"/>
                      <a:r>
                        <a:rPr lang="en-US" altLang="ko-KR" dirty="0" smtClean="0"/>
                        <a:t>        </a:t>
                      </a:r>
                      <a:r>
                        <a:rPr lang="en-US" altLang="ko-KR" dirty="0" err="1" smtClean="0"/>
                        <a:t>movl</a:t>
                      </a:r>
                      <a:r>
                        <a:rPr lang="en-US" altLang="ko-KR" dirty="0" smtClean="0"/>
                        <a:t> $0x04, %</a:t>
                      </a:r>
                      <a:r>
                        <a:rPr lang="en-US" altLang="ko-KR" dirty="0" err="1" smtClean="0"/>
                        <a:t>eax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        </a:t>
                      </a:r>
                      <a:r>
                        <a:rPr lang="en-US" altLang="ko-KR" dirty="0" err="1" smtClean="0"/>
                        <a:t>movl</a:t>
                      </a:r>
                      <a:r>
                        <a:rPr lang="en-US" altLang="ko-KR" dirty="0" smtClean="0"/>
                        <a:t> $0x01, %</a:t>
                      </a:r>
                      <a:r>
                        <a:rPr lang="en-US" altLang="ko-KR" dirty="0" err="1" smtClean="0"/>
                        <a:t>ebx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        </a:t>
                      </a:r>
                      <a:r>
                        <a:rPr lang="en-US" altLang="ko-KR" dirty="0" err="1" smtClean="0"/>
                        <a:t>movl</a:t>
                      </a:r>
                      <a:r>
                        <a:rPr lang="en-US" altLang="ko-KR" dirty="0" smtClean="0"/>
                        <a:t> $VAR1, %</a:t>
                      </a:r>
                      <a:r>
                        <a:rPr lang="en-US" altLang="ko-KR" dirty="0" err="1" smtClean="0"/>
                        <a:t>ecx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        </a:t>
                      </a:r>
                      <a:r>
                        <a:rPr lang="en-US" altLang="ko-KR" dirty="0" err="1" smtClean="0"/>
                        <a:t>movl</a:t>
                      </a:r>
                      <a:r>
                        <a:rPr lang="en-US" altLang="ko-KR" dirty="0" smtClean="0"/>
                        <a:t> $0x11, %</a:t>
                      </a:r>
                      <a:r>
                        <a:rPr lang="en-US" altLang="ko-KR" dirty="0" err="1" smtClean="0"/>
                        <a:t>edx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        </a:t>
                      </a:r>
                      <a:r>
                        <a:rPr lang="en-US" altLang="ko-KR" dirty="0" err="1" smtClean="0"/>
                        <a:t>int</a:t>
                      </a:r>
                      <a:r>
                        <a:rPr lang="en-US" altLang="ko-KR" dirty="0" smtClean="0"/>
                        <a:t> $0x80</a:t>
                      </a:r>
                    </a:p>
                    <a:p>
                      <a:pPr latinLnBrk="1"/>
                      <a:r>
                        <a:rPr lang="en-US" altLang="ko-KR" dirty="0" smtClean="0"/>
                        <a:t>        </a:t>
                      </a:r>
                      <a:r>
                        <a:rPr lang="en-US" altLang="ko-KR" dirty="0" err="1" smtClean="0"/>
                        <a:t>movl</a:t>
                      </a:r>
                      <a:r>
                        <a:rPr lang="en-US" altLang="ko-KR" dirty="0" smtClean="0"/>
                        <a:t> $0x01, %</a:t>
                      </a:r>
                      <a:r>
                        <a:rPr lang="en-US" altLang="ko-KR" dirty="0" err="1" smtClean="0"/>
                        <a:t>eax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        </a:t>
                      </a:r>
                      <a:r>
                        <a:rPr lang="en-US" altLang="ko-KR" dirty="0" err="1" smtClean="0"/>
                        <a:t>movl</a:t>
                      </a:r>
                      <a:r>
                        <a:rPr lang="en-US" altLang="ko-KR" dirty="0" smtClean="0"/>
                        <a:t> $0x00, %</a:t>
                      </a:r>
                      <a:r>
                        <a:rPr lang="en-US" altLang="ko-KR" dirty="0" err="1" smtClean="0"/>
                        <a:t>ebx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        </a:t>
                      </a:r>
                      <a:r>
                        <a:rPr lang="en-US" altLang="ko-KR" dirty="0" err="1" smtClean="0"/>
                        <a:t>int</a:t>
                      </a:r>
                      <a:r>
                        <a:rPr lang="en-US" altLang="ko-KR" dirty="0" smtClean="0"/>
                        <a:t> $0x80</a:t>
                      </a:r>
                    </a:p>
                    <a:p>
                      <a:pPr latinLnBrk="1"/>
                      <a:r>
                        <a:rPr lang="en-US" altLang="ko-KR" dirty="0" smtClean="0"/>
                        <a:t># </a:t>
                      </a:r>
                      <a:r>
                        <a:rPr lang="en-US" altLang="ko-KR" dirty="0" err="1" smtClean="0"/>
                        <a:t>gcc</a:t>
                      </a:r>
                      <a:r>
                        <a:rPr lang="en-US" altLang="ko-KR" dirty="0" smtClean="0"/>
                        <a:t> -o a </a:t>
                      </a:r>
                      <a:r>
                        <a:rPr lang="en-US" altLang="ko-KR" dirty="0" err="1" smtClean="0"/>
                        <a:t>a.s</a:t>
                      </a:r>
                      <a:endParaRPr lang="en-US" altLang="ko-KR" dirty="0" smtClean="0"/>
                    </a:p>
                    <a:p>
                      <a:pPr latinLnBrk="1"/>
                      <a:r>
                        <a:rPr lang="en-US" altLang="ko-KR" dirty="0" smtClean="0"/>
                        <a:t># ./a</a:t>
                      </a:r>
                    </a:p>
                    <a:p>
                      <a:pPr latinLnBrk="1"/>
                      <a:r>
                        <a:rPr lang="en-US" altLang="ko-KR" dirty="0" smtClean="0"/>
                        <a:t>Hello,</a:t>
                      </a:r>
                      <a:r>
                        <a:rPr lang="en-US" altLang="ko-KR" baseline="0" dirty="0" smtClean="0"/>
                        <a:t> World!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# 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714480" y="1571612"/>
          <a:ext cx="60960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ko-KR" sz="1800" kern="1200" dirty="0" err="1" smtClean="0"/>
                        <a:t>int</a:t>
                      </a:r>
                      <a:r>
                        <a:rPr lang="en-US" altLang="ko-KR" sz="1800" kern="1200" dirty="0" smtClean="0"/>
                        <a:t> main()</a:t>
                      </a:r>
                      <a:endParaRPr lang="ko-KR" altLang="en-US" sz="1800" kern="1200" dirty="0" smtClean="0"/>
                    </a:p>
                    <a:p>
                      <a:r>
                        <a:rPr lang="en-US" altLang="ko-KR" sz="1800" kern="1200" dirty="0" smtClean="0"/>
                        <a:t>{</a:t>
                      </a:r>
                      <a:endParaRPr lang="ko-KR" altLang="en-US" sz="1800" kern="1200" dirty="0" smtClean="0"/>
                    </a:p>
                    <a:p>
                      <a:r>
                        <a:rPr lang="ko-KR" altLang="en-US" sz="1800" kern="1200" dirty="0" smtClean="0"/>
                        <a:t>	</a:t>
                      </a:r>
                      <a:r>
                        <a:rPr lang="en-US" altLang="ko-KR" sz="1800" kern="1200" dirty="0" err="1" smtClean="0"/>
                        <a:t>asm</a:t>
                      </a:r>
                      <a:r>
                        <a:rPr lang="en-US" altLang="ko-KR" sz="1800" kern="1200" dirty="0" smtClean="0"/>
                        <a:t>(</a:t>
                      </a:r>
                      <a:endParaRPr lang="ko-KR" altLang="en-US" sz="1800" kern="1200" dirty="0" smtClean="0"/>
                    </a:p>
                    <a:p>
                      <a:r>
                        <a:rPr lang="ko-KR" altLang="en-US" sz="1800" kern="1200" dirty="0" smtClean="0"/>
                        <a:t>	</a:t>
                      </a:r>
                      <a:r>
                        <a:rPr lang="en-US" altLang="ko-KR" sz="1800" kern="1200" dirty="0" smtClean="0"/>
                        <a:t>"call START\n"</a:t>
                      </a:r>
                      <a:endParaRPr lang="ko-KR" altLang="en-US" sz="1800" kern="1200" dirty="0" smtClean="0"/>
                    </a:p>
                    <a:p>
                      <a:r>
                        <a:rPr lang="ko-KR" altLang="en-US" sz="1800" kern="1200" dirty="0" smtClean="0"/>
                        <a:t>	</a:t>
                      </a:r>
                      <a:r>
                        <a:rPr lang="en-US" altLang="ko-KR" sz="1800" kern="1200" dirty="0" smtClean="0"/>
                        <a:t>".string \"hello world\n\"\n"</a:t>
                      </a:r>
                      <a:endParaRPr lang="ko-KR" altLang="en-US" sz="1800" kern="1200" dirty="0" smtClean="0"/>
                    </a:p>
                    <a:p>
                      <a:r>
                        <a:rPr lang="ko-KR" altLang="en-US" sz="1800" kern="1200" dirty="0" smtClean="0"/>
                        <a:t>	</a:t>
                      </a:r>
                      <a:r>
                        <a:rPr lang="en-US" altLang="ko-KR" sz="1800" kern="1200" dirty="0" smtClean="0"/>
                        <a:t>"START:\n"</a:t>
                      </a:r>
                      <a:endParaRPr lang="ko-KR" altLang="en-US" sz="1800" kern="1200" dirty="0" smtClean="0"/>
                    </a:p>
                    <a:p>
                      <a:r>
                        <a:rPr lang="ko-KR" altLang="en-US" sz="1800" kern="1200" dirty="0" smtClean="0"/>
                        <a:t>	</a:t>
                      </a:r>
                      <a:r>
                        <a:rPr lang="en-US" altLang="ko-KR" sz="1800" kern="1200" dirty="0" smtClean="0"/>
                        <a:t>"</a:t>
                      </a:r>
                      <a:r>
                        <a:rPr lang="en-US" altLang="ko-KR" sz="1800" kern="1200" dirty="0" err="1" smtClean="0"/>
                        <a:t>mov</a:t>
                      </a:r>
                      <a:r>
                        <a:rPr lang="en-US" altLang="ko-KR" sz="1800" kern="1200" dirty="0" smtClean="0"/>
                        <a:t> $13, %</a:t>
                      </a:r>
                      <a:r>
                        <a:rPr lang="en-US" altLang="ko-KR" sz="1800" kern="1200" dirty="0" err="1" smtClean="0"/>
                        <a:t>edx</a:t>
                      </a:r>
                      <a:r>
                        <a:rPr lang="en-US" altLang="ko-KR" sz="1800" kern="1200" dirty="0" smtClean="0"/>
                        <a:t>\n"</a:t>
                      </a:r>
                      <a:endParaRPr lang="ko-KR" altLang="en-US" sz="1800" kern="1200" dirty="0" smtClean="0"/>
                    </a:p>
                    <a:p>
                      <a:r>
                        <a:rPr lang="ko-KR" altLang="en-US" sz="1800" kern="1200" dirty="0" smtClean="0"/>
                        <a:t>	</a:t>
                      </a:r>
                      <a:r>
                        <a:rPr lang="en-US" altLang="ko-KR" sz="1800" kern="1200" dirty="0" smtClean="0"/>
                        <a:t>"pop %</a:t>
                      </a:r>
                      <a:r>
                        <a:rPr lang="en-US" altLang="ko-KR" sz="1800" kern="1200" dirty="0" err="1" smtClean="0"/>
                        <a:t>ecx</a:t>
                      </a:r>
                      <a:r>
                        <a:rPr lang="en-US" altLang="ko-KR" sz="1800" kern="1200" dirty="0" smtClean="0"/>
                        <a:t>\n"</a:t>
                      </a:r>
                      <a:endParaRPr lang="ko-KR" altLang="en-US" sz="1800" kern="1200" dirty="0" smtClean="0"/>
                    </a:p>
                    <a:p>
                      <a:r>
                        <a:rPr lang="ko-KR" altLang="en-US" sz="1800" kern="1200" dirty="0" smtClean="0"/>
                        <a:t>	</a:t>
                      </a:r>
                      <a:r>
                        <a:rPr lang="en-US" altLang="ko-KR" sz="1800" kern="1200" dirty="0" smtClean="0"/>
                        <a:t>"</a:t>
                      </a:r>
                      <a:r>
                        <a:rPr lang="en-US" altLang="ko-KR" sz="1800" kern="1200" dirty="0" err="1" smtClean="0"/>
                        <a:t>mov</a:t>
                      </a:r>
                      <a:r>
                        <a:rPr lang="en-US" altLang="ko-KR" sz="1800" kern="1200" dirty="0" smtClean="0"/>
                        <a:t> $1, %</a:t>
                      </a:r>
                      <a:r>
                        <a:rPr lang="en-US" altLang="ko-KR" sz="1800" kern="1200" dirty="0" err="1" smtClean="0"/>
                        <a:t>ebx</a:t>
                      </a:r>
                      <a:r>
                        <a:rPr lang="en-US" altLang="ko-KR" sz="1800" kern="1200" dirty="0" smtClean="0"/>
                        <a:t>\n"</a:t>
                      </a:r>
                      <a:endParaRPr lang="ko-KR" altLang="en-US" sz="1800" kern="1200" dirty="0" smtClean="0"/>
                    </a:p>
                    <a:p>
                      <a:r>
                        <a:rPr lang="ko-KR" altLang="en-US" sz="1800" kern="1200" dirty="0" smtClean="0"/>
                        <a:t>	</a:t>
                      </a:r>
                      <a:r>
                        <a:rPr lang="en-US" altLang="ko-KR" sz="1800" kern="1200" dirty="0" smtClean="0"/>
                        <a:t>"</a:t>
                      </a:r>
                      <a:r>
                        <a:rPr lang="en-US" altLang="ko-KR" sz="1800" kern="1200" dirty="0" err="1" smtClean="0"/>
                        <a:t>mov</a:t>
                      </a:r>
                      <a:r>
                        <a:rPr lang="en-US" altLang="ko-KR" sz="1800" kern="1200" dirty="0" smtClean="0"/>
                        <a:t> $4, %</a:t>
                      </a:r>
                      <a:r>
                        <a:rPr lang="en-US" altLang="ko-KR" sz="1800" kern="1200" dirty="0" err="1" smtClean="0"/>
                        <a:t>eax</a:t>
                      </a:r>
                      <a:r>
                        <a:rPr lang="en-US" altLang="ko-KR" sz="1800" kern="1200" dirty="0" smtClean="0"/>
                        <a:t>\n"</a:t>
                      </a:r>
                      <a:r>
                        <a:rPr lang="ko-KR" altLang="en-US" sz="1800" kern="1200" dirty="0" smtClean="0"/>
                        <a:t>	</a:t>
                      </a:r>
                    </a:p>
                    <a:p>
                      <a:r>
                        <a:rPr lang="ko-KR" altLang="en-US" sz="1800" kern="1200" dirty="0" smtClean="0"/>
                        <a:t>	</a:t>
                      </a:r>
                      <a:r>
                        <a:rPr lang="en-US" altLang="ko-KR" sz="1800" kern="1200" dirty="0" smtClean="0"/>
                        <a:t>"</a:t>
                      </a:r>
                      <a:r>
                        <a:rPr lang="en-US" altLang="ko-KR" sz="1800" kern="1200" dirty="0" err="1" smtClean="0"/>
                        <a:t>int</a:t>
                      </a:r>
                      <a:r>
                        <a:rPr lang="en-US" altLang="ko-KR" sz="1800" kern="1200" dirty="0" smtClean="0"/>
                        <a:t> $0x80\n"</a:t>
                      </a:r>
                      <a:endParaRPr lang="ko-KR" altLang="en-US" sz="1800" kern="1200" dirty="0" smtClean="0"/>
                    </a:p>
                    <a:p>
                      <a:r>
                        <a:rPr lang="ko-KR" altLang="en-US" sz="1800" kern="1200" dirty="0" smtClean="0"/>
                        <a:t>	</a:t>
                      </a:r>
                      <a:r>
                        <a:rPr lang="en-US" altLang="ko-KR" sz="1800" kern="1200" dirty="0" smtClean="0"/>
                        <a:t>);</a:t>
                      </a:r>
                      <a:endParaRPr lang="ko-KR" altLang="en-US" sz="1800" kern="1200" dirty="0" smtClean="0"/>
                    </a:p>
                    <a:p>
                      <a:r>
                        <a:rPr lang="en-US" altLang="ko-KR" sz="1800" kern="1200" dirty="0" smtClean="0"/>
                        <a:t>}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1. Hello world (1)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Hello world\n</a:t>
            </a:r>
            <a:r>
              <a:rPr lang="ko-KR" altLang="en-US" dirty="0" smtClean="0"/>
              <a:t>를 화면에 출력</a:t>
            </a:r>
            <a:endParaRPr lang="en-US" altLang="ko-KR" dirty="0" smtClean="0"/>
          </a:p>
          <a:p>
            <a:r>
              <a:rPr lang="ko-KR" altLang="en-US" dirty="0" smtClean="0"/>
              <a:t>구현 예제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Library </a:t>
            </a:r>
            <a:r>
              <a:rPr lang="ko-KR" altLang="en-US" dirty="0" smtClean="0"/>
              <a:t>함수 이용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printf</a:t>
            </a:r>
            <a:r>
              <a:rPr lang="en-US" altLang="ko-KR" dirty="0" smtClean="0"/>
              <a:t>)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214546" y="4357694"/>
          <a:ext cx="4000528" cy="370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00132"/>
                <a:gridCol w="1000132"/>
                <a:gridCol w="1000132"/>
                <a:gridCol w="1000132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>
                          <a:solidFill>
                            <a:srgbClr val="C00000"/>
                          </a:solidFill>
                        </a:rPr>
                        <a:t>printf</a:t>
                      </a:r>
                      <a:endParaRPr lang="ko-KR" alt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“</a:t>
                      </a:r>
                      <a:r>
                        <a:rPr lang="ko-KR" altLang="en-US" dirty="0" smtClean="0"/>
                        <a:t>문자열</a:t>
                      </a:r>
                      <a:r>
                        <a:rPr lang="en-US" altLang="ko-KR" dirty="0" smtClean="0"/>
                        <a:t>”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…</a:t>
                      </a:r>
                      <a:endParaRPr lang="ko-KR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…</a:t>
                      </a:r>
                      <a:endParaRPr lang="ko-KR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85852" y="485776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&lt;- </a:t>
            </a:r>
            <a:r>
              <a:rPr lang="ko-KR" altLang="en-US" dirty="0" smtClean="0"/>
              <a:t>낮은 주소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72132" y="485776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높은 주소 </a:t>
            </a:r>
            <a:r>
              <a:rPr lang="en-US" altLang="ko-KR" dirty="0" smtClean="0"/>
              <a:t>-&gt;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rgbClr val="92D050"/>
                </a:solidFill>
              </a:rPr>
              <a:t>문제</a:t>
            </a:r>
            <a:r>
              <a:rPr lang="ko-KR" altLang="en-US" dirty="0">
                <a:solidFill>
                  <a:srgbClr val="92D050"/>
                </a:solidFill>
              </a:rPr>
              <a:t>점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ko-KR" altLang="en-US" dirty="0" smtClean="0"/>
              <a:t>문자열의 주소가 고정적 </a:t>
            </a:r>
            <a:r>
              <a:rPr lang="en-US" altLang="ko-KR" dirty="0" smtClean="0"/>
              <a:t>(</a:t>
            </a:r>
            <a:r>
              <a:rPr lang="ko-KR" altLang="en-US" dirty="0" smtClean="0"/>
              <a:t>절대 주소</a:t>
            </a:r>
            <a:r>
              <a:rPr lang="en-US" altLang="ko-KR" dirty="0" smtClean="0"/>
              <a:t>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altLang="ko-KR" dirty="0" err="1" smtClean="0"/>
              <a:t>printf</a:t>
            </a:r>
            <a:r>
              <a:rPr lang="en-US" altLang="ko-KR" dirty="0" smtClean="0"/>
              <a:t> </a:t>
            </a:r>
            <a:r>
              <a:rPr lang="ko-KR" altLang="en-US" dirty="0" smtClean="0"/>
              <a:t>함수의 주소가 상대 거리에 위치</a:t>
            </a:r>
            <a:endParaRPr lang="en-US" altLang="ko-KR" dirty="0" smtClean="0"/>
          </a:p>
          <a:p>
            <a:pPr marL="514350" indent="-514350">
              <a:buAutoNum type="arabicPeriod"/>
            </a:pPr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571472" y="30003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해결책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571472" y="432593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ko-KR" altLang="en-US" sz="3200" dirty="0" smtClean="0"/>
              <a:t>문자열의 위치를 상대 주소로 변경</a:t>
            </a:r>
            <a:endParaRPr lang="en-US" altLang="ko-KR" sz="3200" dirty="0" smtClean="0"/>
          </a:p>
          <a:p>
            <a:pPr marL="51435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ko-KR" altLang="en-US" sz="3200" dirty="0" smtClean="0"/>
              <a:t>라이브러리 </a:t>
            </a:r>
            <a:r>
              <a:rPr lang="ko-KR" altLang="en-US" sz="3200" dirty="0"/>
              <a:t>함수가 아닌 시스템 콜 이용</a:t>
            </a:r>
            <a:endParaRPr lang="en-US" altLang="ko-KR" sz="3200" dirty="0"/>
          </a:p>
          <a:p>
            <a:pPr marL="514350" marR="0" lvl="0" indent="-5143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ko-KR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1. Hello world (2)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STACK </a:t>
            </a:r>
            <a:r>
              <a:rPr lang="ko-KR" altLang="en-US" dirty="0" smtClean="0"/>
              <a:t>이용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Push </a:t>
            </a:r>
            <a:r>
              <a:rPr lang="ko-KR" altLang="en-US" dirty="0" smtClean="0"/>
              <a:t>명령을 이용한 문자열 저장</a:t>
            </a:r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71472" y="2786058"/>
          <a:ext cx="7310446" cy="28346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10446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1" dirty="0" err="1" smtClean="0"/>
                        <a:t>int</a:t>
                      </a:r>
                      <a:r>
                        <a:rPr lang="en-US" altLang="ko-KR" b="1" dirty="0" smtClean="0"/>
                        <a:t> main(void)</a:t>
                      </a:r>
                    </a:p>
                    <a:p>
                      <a:pPr latinLnBrk="1"/>
                      <a:r>
                        <a:rPr lang="en-US" altLang="ko-KR" b="1" dirty="0" smtClean="0"/>
                        <a:t>{</a:t>
                      </a:r>
                    </a:p>
                    <a:p>
                      <a:pPr latinLnBrk="1"/>
                      <a:r>
                        <a:rPr lang="en-US" altLang="ko-KR" b="1" dirty="0" smtClean="0"/>
                        <a:t>        </a:t>
                      </a:r>
                      <a:r>
                        <a:rPr lang="en-US" altLang="ko-KR" b="1" dirty="0" err="1" smtClean="0"/>
                        <a:t>int</a:t>
                      </a:r>
                      <a:r>
                        <a:rPr lang="en-US" altLang="ko-KR" b="1" dirty="0" smtClean="0"/>
                        <a:t> *buffer = "hello world\n";</a:t>
                      </a:r>
                    </a:p>
                    <a:p>
                      <a:pPr latinLnBrk="1"/>
                      <a:endParaRPr lang="en-US" altLang="ko-KR" b="1" dirty="0" smtClean="0"/>
                    </a:p>
                    <a:p>
                      <a:pPr latinLnBrk="1"/>
                      <a:r>
                        <a:rPr lang="en-US" altLang="ko-KR" b="1" dirty="0" smtClean="0"/>
                        <a:t>        </a:t>
                      </a:r>
                      <a:r>
                        <a:rPr lang="en-US" altLang="ko-KR" b="1" dirty="0" err="1" smtClean="0"/>
                        <a:t>printf</a:t>
                      </a:r>
                      <a:r>
                        <a:rPr lang="en-US" altLang="ko-KR" b="1" dirty="0" smtClean="0"/>
                        <a:t>("%p %p %p\n", *buffer, *(buffer+1), *(buffer+2));</a:t>
                      </a:r>
                    </a:p>
                    <a:p>
                      <a:pPr latinLnBrk="1"/>
                      <a:r>
                        <a:rPr lang="en-US" altLang="ko-KR" b="1" dirty="0" smtClean="0"/>
                        <a:t>}</a:t>
                      </a:r>
                    </a:p>
                    <a:p>
                      <a:pPr latinLnBrk="1"/>
                      <a:endParaRPr lang="en-US" altLang="ko-KR" b="1" dirty="0" smtClean="0"/>
                    </a:p>
                    <a:p>
                      <a:pPr latinLnBrk="1"/>
                      <a:r>
                        <a:rPr lang="en-US" altLang="ko-KR" b="1" dirty="0" smtClean="0"/>
                        <a:t>[</a:t>
                      </a:r>
                      <a:r>
                        <a:rPr lang="en-US" altLang="ko-KR" b="1" dirty="0" err="1" smtClean="0"/>
                        <a:t>root@shellcode</a:t>
                      </a:r>
                      <a:r>
                        <a:rPr lang="en-US" altLang="ko-KR" b="1" dirty="0" smtClean="0"/>
                        <a:t>]# ./string2hex</a:t>
                      </a:r>
                    </a:p>
                    <a:p>
                      <a:pPr latinLnBrk="1"/>
                      <a:r>
                        <a:rPr lang="en-US" altLang="ko-KR" b="1" dirty="0" smtClean="0"/>
                        <a:t>0x6c6c6568 0x6f77206f 0x0a646c72</a:t>
                      </a:r>
                    </a:p>
                    <a:p>
                      <a:pPr latinLnBrk="1"/>
                      <a:r>
                        <a:rPr lang="en-US" altLang="ko-KR" b="1" dirty="0" smtClean="0"/>
                        <a:t>[</a:t>
                      </a:r>
                      <a:r>
                        <a:rPr lang="en-US" altLang="ko-KR" b="1" dirty="0" err="1" smtClean="0"/>
                        <a:t>root@shellcode</a:t>
                      </a:r>
                      <a:r>
                        <a:rPr lang="en-US" altLang="ko-KR" b="1" dirty="0" smtClean="0"/>
                        <a:t>]# </a:t>
                      </a:r>
                      <a:endParaRPr lang="ko-KR" alt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92D050"/>
                </a:solidFill>
              </a:rPr>
              <a:t>1. Hello world (3)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.string</a:t>
            </a:r>
            <a:r>
              <a:rPr lang="ko-KR" altLang="en-US" dirty="0" smtClean="0"/>
              <a:t>과 </a:t>
            </a:r>
            <a:r>
              <a:rPr lang="en-US" altLang="ko-KR" dirty="0" smtClean="0"/>
              <a:t>call </a:t>
            </a:r>
            <a:r>
              <a:rPr lang="ko-KR" altLang="en-US" dirty="0" smtClean="0"/>
              <a:t>명령을 이용한 문자열 참조</a:t>
            </a:r>
            <a:endParaRPr lang="en-US" altLang="ko-KR" dirty="0" smtClean="0"/>
          </a:p>
          <a:p>
            <a:r>
              <a:rPr lang="en-US" altLang="ko-KR" dirty="0" smtClean="0"/>
              <a:t>Call </a:t>
            </a:r>
            <a:r>
              <a:rPr lang="ko-KR" altLang="en-US" dirty="0" smtClean="0"/>
              <a:t>테크닉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785918" y="2928934"/>
          <a:ext cx="6096000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명령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문자열의 위치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push</a:t>
                      </a:r>
                      <a:r>
                        <a:rPr lang="en-US" altLang="ko-KR" baseline="0" dirty="0" smtClean="0"/>
                        <a:t> $0x61626364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스택</a:t>
                      </a:r>
                      <a:r>
                        <a:rPr lang="ko-KR" altLang="en-US" dirty="0" smtClean="0"/>
                        <a:t> 영역 </a:t>
                      </a:r>
                      <a:r>
                        <a:rPr lang="en-US" altLang="ko-KR" dirty="0" smtClean="0"/>
                        <a:t>(0xbfff????)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.string “</a:t>
                      </a:r>
                      <a:r>
                        <a:rPr lang="en-US" altLang="ko-KR" dirty="0" err="1" smtClean="0"/>
                        <a:t>abcd</a:t>
                      </a:r>
                      <a:r>
                        <a:rPr lang="en-US" altLang="ko-KR" dirty="0" smtClean="0"/>
                        <a:t>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코드 영역 </a:t>
                      </a:r>
                      <a:r>
                        <a:rPr lang="en-US" altLang="ko-KR" dirty="0" smtClean="0"/>
                        <a:t>(0x0804????)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2204</TotalTime>
  <Words>927</Words>
  <Application>Microsoft Office PowerPoint</Application>
  <PresentationFormat>화면 슬라이드 쇼(4:3)</PresentationFormat>
  <Paragraphs>283</Paragraphs>
  <Slides>25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6" baseType="lpstr">
      <vt:lpstr>Office 테마</vt:lpstr>
      <vt:lpstr>- ShellCode 만들기 -</vt:lpstr>
      <vt:lpstr>ShellCode를 잘 만들면?</vt:lpstr>
      <vt:lpstr>쉘코드 제작 절차 추천</vt:lpstr>
      <vt:lpstr>오늘 구현해 볼 쉘코드 목록</vt:lpstr>
      <vt:lpstr>Using Assembly in LINUX</vt:lpstr>
      <vt:lpstr>1. Hello world (1)</vt:lpstr>
      <vt:lpstr>문제점</vt:lpstr>
      <vt:lpstr>1. Hello world (2)</vt:lpstr>
      <vt:lpstr>1. Hello world (3)</vt:lpstr>
      <vt:lpstr>1. Hello world (4)</vt:lpstr>
      <vt:lpstr>2. /etc/passwd 출력</vt:lpstr>
      <vt:lpstr>3. 파일 복사</vt:lpstr>
      <vt:lpstr>4. /bin/ls 실행</vt:lpstr>
      <vt:lpstr>Arguments 예제</vt:lpstr>
      <vt:lpstr>Arguments 예제</vt:lpstr>
      <vt:lpstr>Arguments 예제</vt:lpstr>
      <vt:lpstr>5. Socket client (1)</vt:lpstr>
      <vt:lpstr>5. Socket client (2)</vt:lpstr>
      <vt:lpstr>6. Socket server</vt:lpstr>
      <vt:lpstr>7. Bind shell shellcode</vt:lpstr>
      <vt:lpstr>8. Reverse shell shellcode</vt:lpstr>
      <vt:lpstr>9-1. NULL 없애기</vt:lpstr>
      <vt:lpstr>9-2. 쉘 코드 크기 줄이기</vt:lpstr>
      <vt:lpstr>9-3. XOR 암호화 </vt:lpstr>
      <vt:lpstr>결론</vt:lpstr>
    </vt:vector>
  </TitlesOfParts>
  <Company>BlackEdition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쉘코드</dc:title>
  <dc:creator>Windows XP</dc:creator>
  <cp:lastModifiedBy>home</cp:lastModifiedBy>
  <cp:revision>228</cp:revision>
  <dcterms:created xsi:type="dcterms:W3CDTF">2010-02-25T04:35:22Z</dcterms:created>
  <dcterms:modified xsi:type="dcterms:W3CDTF">2010-03-08T04:33:15Z</dcterms:modified>
</cp:coreProperties>
</file>